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Lst>
  <p:sldSz cy="10692000" cx="7560000"/>
  <p:notesSz cx="6858000" cy="9144000"/>
  <p:embeddedFontLst>
    <p:embeddedFont>
      <p:font typeface="Roboto Serif"/>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368">
          <p15:clr>
            <a:srgbClr val="747775"/>
          </p15:clr>
        </p15:guide>
        <p15:guide id="2" pos="238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368" orient="horz"/>
        <p:guide pos="2381"/>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RobotoSerif-italic.fntdata"/><Relationship Id="rId72" Type="http://schemas.openxmlformats.org/officeDocument/2006/relationships/font" Target="fonts/RobotoSerif-bold.fntdata"/><Relationship Id="rId31" Type="http://schemas.openxmlformats.org/officeDocument/2006/relationships/slide" Target="slides/slide26.xml"/><Relationship Id="rId30" Type="http://schemas.openxmlformats.org/officeDocument/2006/relationships/slide" Target="slides/slide25.xml"/><Relationship Id="rId74" Type="http://schemas.openxmlformats.org/officeDocument/2006/relationships/font" Target="fonts/RobotoSerif-boldItalic.fntdata"/><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RobotoSerif-regular.fntdata"/><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26ebb59280_0_105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26ebb59280_0_1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26ebb59280_0_1064: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26ebb59280_0_10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26ebb59280_0_106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26ebb59280_0_1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26ebb59280_0_1076: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26ebb59280_0_10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26ebb59280_0_1083: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26ebb59280_0_1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26ebb59280_0_1088: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26ebb59280_0_1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26ebb59280_0_1093: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326ebb59280_0_10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26ebb59280_0_1098: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26ebb59280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26ebb59280_0_1103: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26ebb59280_0_1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326ebb59280_0_1108: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326ebb59280_0_1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26ebb59280_0_1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26ebb5928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26ebb59280_0_1115: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326ebb59280_0_1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26ebb59280_0_112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326ebb59280_0_1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26ebb59280_0_1127: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26ebb59280_0_1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26ebb59280_0_113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26ebb59280_0_1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26ebb59280_0_1137: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26ebb59280_0_1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26ebb59280_0_114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26ebb59280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26ebb59280_0_1147: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326ebb59280_0_1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26ebb59280_0_1154: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326ebb59280_0_1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326ebb59280_0_1161: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326ebb59280_0_1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26ebb59280_0_1166: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326ebb59280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26a45a8ebc_0_76: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26a45a8eb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326ebb59280_0_1171: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326ebb59280_0_1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26ebb59280_0_1176: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326ebb59280_0_1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326ebb59280_0_1181: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326ebb59280_0_1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26ebb59280_0_1186: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326ebb59280_0_1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26ebb59280_0_1193: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326ebb59280_0_1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26ebb59280_0_120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26ebb59280_0_1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326ebb59280_0_1205: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326ebb59280_0_1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326ebb59280_0_121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26ebb59280_0_1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326ebb59280_0_1215: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326ebb59280_0_1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26ebb59280_0_122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326ebb59280_0_1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26ebb59280_0_1025: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26ebb59280_0_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26ebb59280_0_1225: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326ebb59280_0_1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326ebb59280_0_123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326ebb59280_0_1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326ebb59280_0_123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326ebb59280_0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26ebb59280_0_1244: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326ebb59280_0_1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326ebb59280_0_124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326ebb59280_0_1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326ebb59280_0_1254: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326ebb59280_0_1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26ebb59280_0_125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326ebb59280_0_1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326ebb59280_0_1264: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326ebb59280_0_1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326ebb59280_0_126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326ebb59280_0_1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26ebb59280_0_1276: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326ebb59280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26ebb59280_0_103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26ebb59280_0_1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326ebb59280_0_1283: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326ebb59280_0_1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326ebb59280_0_1288: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326ebb59280_0_1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326ebb59280_0_1293: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326ebb59280_0_1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326ebb59280_0_1298: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326ebb59280_0_1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26ebb59280_0_1303: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326ebb59280_0_1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326ebb59280_0_1308: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326ebb59280_0_1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326ebb59280_0_1313: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326ebb59280_0_1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326ebb59280_0_132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326ebb59280_0_1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326ebb59280_0_1327: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326ebb59280_0_1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326ebb59280_0_133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326ebb59280_0_1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26ebb59280_0_1035: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26ebb59280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326ebb59280_0_1337: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326ebb59280_0_1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326ebb59280_0_134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326ebb59280_0_1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326ebb59280_0_1347: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326ebb59280_0_1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326ebb59280_0_135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326ebb59280_0_1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326ebb59280_0_135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326ebb59280_0_1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326ebb59280_0_223: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326ebb59280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26ebb59280_0_104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26ebb59280_0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26ebb59280_0_104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26ebb59280_0_1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26ebb59280_0_1054: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26ebb59280_0_10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257712" y="1547778"/>
            <a:ext cx="7044600" cy="42669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257705" y="5891409"/>
            <a:ext cx="7044600" cy="1647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257705" y="2299346"/>
            <a:ext cx="7044600" cy="4081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257705" y="6552657"/>
            <a:ext cx="7044600" cy="2703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257705" y="4471058"/>
            <a:ext cx="7044600" cy="1749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257705" y="925091"/>
            <a:ext cx="7044600" cy="11904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257705" y="2395696"/>
            <a:ext cx="7044600" cy="7101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257705" y="925091"/>
            <a:ext cx="7044600" cy="11904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257705" y="2395696"/>
            <a:ext cx="3306900" cy="7101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3995291" y="2395696"/>
            <a:ext cx="3306900" cy="7101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257705" y="925091"/>
            <a:ext cx="7044600" cy="11904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257705" y="1154948"/>
            <a:ext cx="2321700" cy="15708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257705" y="2888617"/>
            <a:ext cx="2321700" cy="66090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05325" y="935745"/>
            <a:ext cx="5264700" cy="8503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3780000" y="-260"/>
            <a:ext cx="3780000" cy="10692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19508" y="2563450"/>
            <a:ext cx="3344400" cy="3081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19508" y="5826865"/>
            <a:ext cx="3344400" cy="2567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083839" y="1505164"/>
            <a:ext cx="3172200" cy="76812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257705" y="8794266"/>
            <a:ext cx="4959600" cy="12579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57705" y="925091"/>
            <a:ext cx="7044600" cy="1190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57705" y="2395696"/>
            <a:ext cx="7044600" cy="7101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7004788" y="9693616"/>
            <a:ext cx="453600" cy="8181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2.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1269025"/>
            <a:ext cx="7560000" cy="13230040"/>
          </a:xfrm>
          <a:prstGeom prst="rect">
            <a:avLst/>
          </a:prstGeom>
          <a:noFill/>
          <a:ln>
            <a:noFill/>
          </a:ln>
        </p:spPr>
      </p:pic>
      <p:sp>
        <p:nvSpPr>
          <p:cNvPr id="55" name="Google Shape;55;p13"/>
          <p:cNvSpPr/>
          <p:nvPr/>
        </p:nvSpPr>
        <p:spPr>
          <a:xfrm>
            <a:off x="2504113" y="-65401"/>
            <a:ext cx="2551767" cy="470372"/>
          </a:xfrm>
          <a:prstGeom prst="rect">
            <a:avLst/>
          </a:prstGeom>
        </p:spPr>
        <p:txBody>
          <a:bodyPr>
            <a:prstTxWarp prst="textPlain"/>
          </a:bodyPr>
          <a:lstStyle/>
          <a:p>
            <a:pPr lvl="0" algn="ctr"/>
            <a:r>
              <a:rPr b="1" i="0">
                <a:ln cap="flat" cmpd="sng" w="9525">
                  <a:solidFill>
                    <a:schemeClr val="dk2"/>
                  </a:solidFill>
                  <a:prstDash val="solid"/>
                  <a:round/>
                  <a:headEnd len="sm" w="sm" type="none"/>
                  <a:tailEnd len="sm" w="sm" type="none"/>
                </a:ln>
                <a:solidFill>
                  <a:schemeClr val="lt2"/>
                </a:solidFill>
                <a:latin typeface="Roboto Serif"/>
              </a:rPr>
              <a:t>Subnautica Selvagem</a:t>
            </a:r>
          </a:p>
        </p:txBody>
      </p:sp>
      <p:sp>
        <p:nvSpPr>
          <p:cNvPr id="56" name="Google Shape;56;p13"/>
          <p:cNvSpPr/>
          <p:nvPr/>
        </p:nvSpPr>
        <p:spPr>
          <a:xfrm>
            <a:off x="0" y="474125"/>
            <a:ext cx="7560000" cy="5886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pt-BR" sz="1800">
                <a:solidFill>
                  <a:schemeClr val="lt1"/>
                </a:solidFill>
              </a:rPr>
              <a:t>Explorando o Mundo dos Tubarões</a:t>
            </a:r>
            <a:endParaRPr b="1" sz="1800">
              <a:solidFill>
                <a:schemeClr val="lt1"/>
              </a:solidFill>
            </a:endParaRPr>
          </a:p>
        </p:txBody>
      </p:sp>
      <p:sp>
        <p:nvSpPr>
          <p:cNvPr id="57" name="Google Shape;57;p13"/>
          <p:cNvSpPr/>
          <p:nvPr/>
        </p:nvSpPr>
        <p:spPr>
          <a:xfrm>
            <a:off x="2547000" y="9700000"/>
            <a:ext cx="2466000" cy="588600"/>
          </a:xfrm>
          <a:prstGeom prst="rect">
            <a:avLst/>
          </a:prstGeom>
          <a:solidFill>
            <a:srgbClr val="D4D4D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pt-BR" sz="1800">
                <a:solidFill>
                  <a:schemeClr val="accent2"/>
                </a:solidFill>
              </a:rPr>
              <a:t>Beatriz B. Borges</a:t>
            </a:r>
            <a:endParaRPr b="1" sz="1800">
              <a:solidFill>
                <a:schemeClr val="accen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457200" lvl="0" marL="0" rtl="0" algn="just">
              <a:spcBef>
                <a:spcPts val="0"/>
              </a:spcBef>
              <a:spcAft>
                <a:spcPts val="0"/>
              </a:spcAft>
              <a:buClr>
                <a:schemeClr val="dk1"/>
              </a:buClr>
              <a:buSzPts val="1100"/>
              <a:buFont typeface="Arial"/>
              <a:buNone/>
            </a:pPr>
            <a:r>
              <a:rPr lang="pt-BR" sz="1600">
                <a:solidFill>
                  <a:schemeClr val="dk1"/>
                </a:solidFill>
              </a:rPr>
              <a:t>de comprimento, ele era o ápice da cadeia alimentar até sua extinção há 3,6 milhões de anos.</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 </a:t>
            </a:r>
            <a:r>
              <a:rPr lang="pt-BR" sz="1600">
                <a:solidFill>
                  <a:schemeClr val="dk1"/>
                </a:solidFill>
              </a:rPr>
              <a:t>Seus dentes, encontrados como fósseis, podem medir até 18 cm de altura!</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Os Tubarões Modernos</a:t>
            </a:r>
            <a:endParaRPr b="1" i="1" sz="2400">
              <a:solidFill>
                <a:srgbClr val="3B6063"/>
              </a:solidFill>
            </a:endParaRPr>
          </a:p>
          <a:p>
            <a:pPr indent="457200" lvl="0" marL="0" rtl="0" algn="just">
              <a:spcBef>
                <a:spcPts val="1200"/>
              </a:spcBef>
              <a:spcAft>
                <a:spcPts val="0"/>
              </a:spcAft>
              <a:buNone/>
            </a:pPr>
            <a:r>
              <a:rPr lang="pt-BR" sz="1600">
                <a:solidFill>
                  <a:schemeClr val="dk1"/>
                </a:solidFill>
              </a:rPr>
              <a:t>Os tubarões que conhecemos hoje começaram a surgir durante o período Cenozóico, há cerca de 60 milhões de anos. As espécies modernas são o resultado de milhões de anos de evolução, com adaptações que lhes permitem prosperar em quase todos os habitats oceânicos.</a:t>
            </a:r>
            <a:endParaRPr sz="1600">
              <a:solidFill>
                <a:schemeClr val="dk1"/>
              </a:solidFill>
            </a:endParaRPr>
          </a:p>
          <a:p>
            <a:pPr indent="457200" lvl="0" marL="0" rtl="0" algn="just">
              <a:spcBef>
                <a:spcPts val="1200"/>
              </a:spcBef>
              <a:spcAft>
                <a:spcPts val="0"/>
              </a:spcAft>
              <a:buNone/>
            </a:pPr>
            <a:r>
              <a:rPr lang="pt-BR" sz="1600">
                <a:solidFill>
                  <a:schemeClr val="dk1"/>
                </a:solidFill>
              </a:rPr>
              <a:t>Algumas das famílias mais notáveis incluem:</a:t>
            </a:r>
            <a:endParaRPr sz="1600">
              <a:solidFill>
                <a:schemeClr val="dk1"/>
              </a:solidFill>
            </a:endParaRPr>
          </a:p>
          <a:p>
            <a:pPr indent="0" lvl="0" marL="0" rtl="0" algn="just">
              <a:spcBef>
                <a:spcPts val="1200"/>
              </a:spcBef>
              <a:spcAft>
                <a:spcPts val="0"/>
              </a:spcAft>
              <a:buNone/>
            </a:pPr>
            <a:r>
              <a:rPr b="1" lang="pt-BR" sz="1600">
                <a:solidFill>
                  <a:srgbClr val="3B6063"/>
                </a:solidFill>
              </a:rPr>
              <a:t>Fatos sobre os primeiros tubarões:</a:t>
            </a:r>
            <a:endParaRPr b="1" sz="1600">
              <a:solidFill>
                <a:srgbClr val="3B6063"/>
              </a:solidFill>
            </a:endParaRPr>
          </a:p>
          <a:p>
            <a:pPr indent="-330200" lvl="0" marL="457200" rtl="0" algn="just">
              <a:spcBef>
                <a:spcPts val="1200"/>
              </a:spcBef>
              <a:spcAft>
                <a:spcPts val="0"/>
              </a:spcAft>
              <a:buClr>
                <a:schemeClr val="dk1"/>
              </a:buClr>
              <a:buSzPts val="1600"/>
              <a:buAutoNum type="arabicPeriod"/>
            </a:pPr>
            <a:r>
              <a:rPr b="1" lang="pt-BR" sz="1600">
                <a:solidFill>
                  <a:schemeClr val="dk1"/>
                </a:solidFill>
              </a:rPr>
              <a:t>Lamnidae (Tubarões-brancos e Makos):</a:t>
            </a:r>
            <a:r>
              <a:rPr lang="pt-BR" sz="1600">
                <a:solidFill>
                  <a:schemeClr val="dk1"/>
                </a:solidFill>
              </a:rPr>
              <a:t> Rápidos e ágeis.</a:t>
            </a:r>
            <a:endParaRPr sz="1600">
              <a:solidFill>
                <a:schemeClr val="dk1"/>
              </a:solidFill>
            </a:endParaRPr>
          </a:p>
          <a:p>
            <a:pPr indent="-330200" lvl="0" marL="457200" rtl="0" algn="just">
              <a:spcBef>
                <a:spcPts val="0"/>
              </a:spcBef>
              <a:spcAft>
                <a:spcPts val="0"/>
              </a:spcAft>
              <a:buClr>
                <a:schemeClr val="dk1"/>
              </a:buClr>
              <a:buSzPts val="1600"/>
              <a:buAutoNum type="arabicPeriod"/>
            </a:pPr>
            <a:r>
              <a:rPr b="1" lang="pt-BR" sz="1600">
                <a:solidFill>
                  <a:schemeClr val="dk1"/>
                </a:solidFill>
              </a:rPr>
              <a:t>Carcharhinidae (Tubarões-de-recife e Galhas-brancas):</a:t>
            </a:r>
            <a:r>
              <a:rPr lang="pt-BR" sz="1600">
                <a:solidFill>
                  <a:schemeClr val="dk1"/>
                </a:solidFill>
              </a:rPr>
              <a:t> Habitantes costeiros adaptáveis.</a:t>
            </a:r>
            <a:endParaRPr sz="1600">
              <a:solidFill>
                <a:schemeClr val="dk1"/>
              </a:solidFill>
            </a:endParaRPr>
          </a:p>
          <a:p>
            <a:pPr indent="-330200" lvl="0" marL="457200" rtl="0" algn="just">
              <a:spcBef>
                <a:spcPts val="0"/>
              </a:spcBef>
              <a:spcAft>
                <a:spcPts val="0"/>
              </a:spcAft>
              <a:buClr>
                <a:schemeClr val="dk1"/>
              </a:buClr>
              <a:buSzPts val="1600"/>
              <a:buAutoNum type="arabicPeriod"/>
            </a:pPr>
            <a:r>
              <a:rPr b="1" lang="pt-BR" sz="1600">
                <a:solidFill>
                  <a:schemeClr val="dk1"/>
                </a:solidFill>
              </a:rPr>
              <a:t>Sphyrnidae (Tubarões-martelo):</a:t>
            </a:r>
            <a:r>
              <a:rPr lang="pt-BR" sz="1600">
                <a:solidFill>
                  <a:schemeClr val="dk1"/>
                </a:solidFill>
              </a:rPr>
              <a:t> Especializados em caça em águas rasas.</a:t>
            </a:r>
            <a:endParaRPr b="1"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Resiliência ao Longo do Tempo</a:t>
            </a:r>
            <a:endParaRPr sz="1600">
              <a:solidFill>
                <a:schemeClr val="dk1"/>
              </a:solidFill>
            </a:endParaRPr>
          </a:p>
          <a:p>
            <a:pPr indent="457200" lvl="0" marL="0" rtl="0" algn="just">
              <a:spcBef>
                <a:spcPts val="1200"/>
              </a:spcBef>
              <a:spcAft>
                <a:spcPts val="0"/>
              </a:spcAft>
              <a:buNone/>
            </a:pPr>
            <a:r>
              <a:rPr lang="pt-BR" sz="1600">
                <a:solidFill>
                  <a:schemeClr val="dk1"/>
                </a:solidFill>
              </a:rPr>
              <a:t>Os tubarões sobreviveram a cinco eventos de extinção em massa, incluindo aquele que eliminou os dinossauros. Sua resiliência se deve a uma combinação de:</a:t>
            </a:r>
            <a:endParaRPr sz="1600">
              <a:solidFill>
                <a:schemeClr val="dk1"/>
              </a:solidFill>
            </a:endParaRPr>
          </a:p>
          <a:p>
            <a:pPr indent="-330200" lvl="0" marL="457200" rtl="0" algn="just">
              <a:spcBef>
                <a:spcPts val="1200"/>
              </a:spcBef>
              <a:spcAft>
                <a:spcPts val="0"/>
              </a:spcAft>
              <a:buClr>
                <a:schemeClr val="dk1"/>
              </a:buClr>
              <a:buSzPts val="1600"/>
              <a:buChar char="●"/>
            </a:pPr>
            <a:r>
              <a:rPr lang="pt-BR" sz="1600">
                <a:solidFill>
                  <a:schemeClr val="dk1"/>
                </a:solidFill>
              </a:rPr>
              <a:t>Estratégias alimentares diversificadas.</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457200" lvl="0" marL="0" rtl="0" algn="just">
              <a:spcBef>
                <a:spcPts val="1200"/>
              </a:spcBef>
              <a:spcAft>
                <a:spcPts val="0"/>
              </a:spcAft>
              <a:buNone/>
            </a:pPr>
            <a:r>
              <a:t/>
            </a:r>
            <a:endParaRPr b="1" sz="16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125" name="Google Shape;125;p22"/>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26" name="Google Shape;126;p22"/>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Clr>
                <a:schemeClr val="dk1"/>
              </a:buClr>
              <a:buSzPts val="1600"/>
              <a:buChar char="●"/>
            </a:pPr>
            <a:r>
              <a:rPr lang="pt-BR" sz="1600">
                <a:solidFill>
                  <a:schemeClr val="dk1"/>
                </a:solidFill>
              </a:rPr>
              <a:t>Taxas reprodutivas variáveis (de espécies que produzem pouco filhotes a outras com grandes ninhadas).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Capacidade de adaptação a mudanças no ambiente.</a:t>
            </a:r>
            <a:endParaRPr sz="1600">
              <a:solidFill>
                <a:schemeClr val="dk1"/>
              </a:solidFill>
            </a:endParaRPr>
          </a:p>
          <a:p>
            <a:pPr indent="457200" lvl="0" marL="0" rtl="0" algn="just">
              <a:spcBef>
                <a:spcPts val="1200"/>
              </a:spcBef>
              <a:spcAft>
                <a:spcPts val="0"/>
              </a:spcAft>
              <a:buNone/>
            </a:pPr>
            <a:r>
              <a:rPr lang="pt-BR" sz="1600">
                <a:solidFill>
                  <a:schemeClr val="dk1"/>
                </a:solidFill>
              </a:rPr>
              <a:t>Porém, a maior ameaça que os tubarões enfrentam hoje não é natural, mas sim a ação humana. A pesca predatória e a destruição de habitats colocaram muitas espécies em risco.</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1600">
                <a:solidFill>
                  <a:srgbClr val="3B6063"/>
                </a:solidFill>
              </a:rPr>
              <a:t>Mensagem Final do Capítulo:</a:t>
            </a:r>
            <a:endParaRPr b="1" i="1" sz="1600">
              <a:solidFill>
                <a:srgbClr val="3B6063"/>
              </a:solidFill>
            </a:endParaRPr>
          </a:p>
          <a:p>
            <a:pPr indent="457200" lvl="0" marL="0" rtl="0" algn="just">
              <a:spcBef>
                <a:spcPts val="1200"/>
              </a:spcBef>
              <a:spcAft>
                <a:spcPts val="1200"/>
              </a:spcAft>
              <a:buNone/>
            </a:pPr>
            <a:r>
              <a:rPr lang="pt-BR" sz="1600">
                <a:solidFill>
                  <a:schemeClr val="dk1"/>
                </a:solidFill>
              </a:rPr>
              <a:t>Os tubarões são verdadeiros sobreviventes da história evolutiva da Terra. Sua jornada, desde os oceanos pré-históricos até os mares modernos, é um testemunho de sua capacidade de adaptação e resiliência. Compreender essa longa história nos ajuda a apreciar ainda mais sua importância e a urgência de protegê-los no presente.</a:t>
            </a:r>
            <a:endParaRPr sz="1600">
              <a:solidFill>
                <a:schemeClr val="dk1"/>
              </a:solidFill>
            </a:endParaRPr>
          </a:p>
        </p:txBody>
      </p:sp>
      <p:sp>
        <p:nvSpPr>
          <p:cNvPr id="132" name="Google Shape;132;p23"/>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33" name="Google Shape;133;p23"/>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58281"/>
        </a:solidFill>
      </p:bgPr>
    </p:bg>
    <p:spTree>
      <p:nvGrpSpPr>
        <p:cNvPr id="137" name="Shape 137"/>
        <p:cNvGrpSpPr/>
        <p:nvPr/>
      </p:nvGrpSpPr>
      <p:grpSpPr>
        <a:xfrm>
          <a:off x="0" y="0"/>
          <a:ext cx="0" cy="0"/>
          <a:chOff x="0" y="0"/>
          <a:chExt cx="0" cy="0"/>
        </a:xfrm>
      </p:grpSpPr>
      <p:sp>
        <p:nvSpPr>
          <p:cNvPr id="138" name="Google Shape;138;p24"/>
          <p:cNvSpPr/>
          <p:nvPr/>
        </p:nvSpPr>
        <p:spPr>
          <a:xfrm>
            <a:off x="837300" y="41772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9" name="Google Shape;139;p24"/>
          <p:cNvSpPr txBox="1"/>
          <p:nvPr/>
        </p:nvSpPr>
        <p:spPr>
          <a:xfrm>
            <a:off x="837300" y="4422450"/>
            <a:ext cx="5885400" cy="1847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lang="pt-BR" sz="1600">
                <a:solidFill>
                  <a:schemeClr val="lt1"/>
                </a:solidFill>
              </a:rPr>
              <a:t>Os tubarões são verdadeiros sobreviventes da história evolutiva da Terra. Sua jornada, desde os oceanos pré-históricos até os mares modernos, é um testemunho de sua capacidade de adaptação e resiliência. Compreender essa longa história nos ajuda a apreciar ainda mais sua importância e a urgência de protegê-los no presente.</a:t>
            </a:r>
            <a:endParaRPr sz="1600">
              <a:solidFill>
                <a:schemeClr val="lt1"/>
              </a:solidFill>
            </a:endParaRPr>
          </a:p>
        </p:txBody>
      </p:sp>
      <p:sp>
        <p:nvSpPr>
          <p:cNvPr id="140" name="Google Shape;140;p24"/>
          <p:cNvSpPr/>
          <p:nvPr/>
        </p:nvSpPr>
        <p:spPr>
          <a:xfrm>
            <a:off x="837300" y="64167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1" name="Google Shape;141;p24"/>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42" name="Google Shape;142;p24"/>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3CFC3"/>
        </a:solidFill>
      </p:bgPr>
    </p:bg>
    <p:spTree>
      <p:nvGrpSpPr>
        <p:cNvPr id="146" name="Shape 146"/>
        <p:cNvGrpSpPr/>
        <p:nvPr/>
      </p:nvGrpSpPr>
      <p:grpSpPr>
        <a:xfrm>
          <a:off x="0" y="0"/>
          <a:ext cx="0" cy="0"/>
          <a:chOff x="0" y="0"/>
          <a:chExt cx="0" cy="0"/>
        </a:xfrm>
      </p:grpSpPr>
      <p:pic>
        <p:nvPicPr>
          <p:cNvPr id="147" name="Google Shape;147;p25"/>
          <p:cNvPicPr preferRelativeResize="0"/>
          <p:nvPr/>
        </p:nvPicPr>
        <p:blipFill>
          <a:blip r:embed="rId3">
            <a:alphaModFix/>
          </a:blip>
          <a:stretch>
            <a:fillRect/>
          </a:stretch>
        </p:blipFill>
        <p:spPr>
          <a:xfrm>
            <a:off x="0" y="6371995"/>
            <a:ext cx="7560000" cy="4320005"/>
          </a:xfrm>
          <a:prstGeom prst="rect">
            <a:avLst/>
          </a:prstGeom>
          <a:noFill/>
          <a:ln>
            <a:noFill/>
          </a:ln>
        </p:spPr>
      </p:pic>
      <p:sp>
        <p:nvSpPr>
          <p:cNvPr id="148" name="Google Shape;148;p25"/>
          <p:cNvSpPr/>
          <p:nvPr/>
        </p:nvSpPr>
        <p:spPr>
          <a:xfrm>
            <a:off x="2447642" y="2071550"/>
            <a:ext cx="2664713" cy="2244450"/>
          </a:xfrm>
          <a:prstGeom prst="rect">
            <a:avLst/>
          </a:prstGeom>
        </p:spPr>
        <p:txBody>
          <a:bodyPr>
            <a:prstTxWarp prst="textPlain"/>
          </a:bodyPr>
          <a:lstStyle/>
          <a:p>
            <a:pPr lvl="0" algn="ctr"/>
            <a:r>
              <a:rPr b="1" i="0">
                <a:ln cap="flat" cmpd="sng" w="76200">
                  <a:solidFill>
                    <a:srgbClr val="00404D"/>
                  </a:solidFill>
                  <a:prstDash val="solid"/>
                  <a:round/>
                  <a:headEnd len="sm" w="sm" type="none"/>
                  <a:tailEnd len="sm" w="sm" type="none"/>
                </a:ln>
                <a:noFill/>
                <a:latin typeface="Arial"/>
              </a:rPr>
              <a:t>03</a:t>
            </a:r>
          </a:p>
        </p:txBody>
      </p:sp>
      <p:sp>
        <p:nvSpPr>
          <p:cNvPr id="149" name="Google Shape;149;p25"/>
          <p:cNvSpPr txBox="1"/>
          <p:nvPr/>
        </p:nvSpPr>
        <p:spPr>
          <a:xfrm>
            <a:off x="1386600" y="4732925"/>
            <a:ext cx="4786800" cy="1416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4000">
                <a:solidFill>
                  <a:srgbClr val="00404D"/>
                </a:solidFill>
                <a:latin typeface="Roboto Serif"/>
                <a:ea typeface="Roboto Serif"/>
                <a:cs typeface="Roboto Serif"/>
                <a:sym typeface="Roboto Serif"/>
              </a:rPr>
              <a:t>MÁQUINAS NATURAIS</a:t>
            </a:r>
            <a:endParaRPr b="1" sz="4000">
              <a:solidFill>
                <a:srgbClr val="00404D"/>
              </a:solidFill>
              <a:latin typeface="Roboto Serif"/>
              <a:ea typeface="Roboto Serif"/>
              <a:cs typeface="Roboto Serif"/>
              <a:sym typeface="Roboto Serif"/>
            </a:endParaRPr>
          </a:p>
        </p:txBody>
      </p:sp>
      <p:sp>
        <p:nvSpPr>
          <p:cNvPr id="150" name="Google Shape;150;p25"/>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51" name="Google Shape;151;p25"/>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457200" lvl="0" marL="0" rtl="0" algn="just">
              <a:spcBef>
                <a:spcPts val="0"/>
              </a:spcBef>
              <a:spcAft>
                <a:spcPts val="0"/>
              </a:spcAft>
              <a:buNone/>
            </a:pPr>
            <a:r>
              <a:rPr lang="pt-BR" sz="1600">
                <a:solidFill>
                  <a:schemeClr val="dk1"/>
                </a:solidFill>
              </a:rPr>
              <a:t>Os tubarões são construções perfeitas da natureza. Sua anatomia e fisiologia os tornam predadores adaptáveis, resistentes e incrivelmente eficientes nos oceanos. Neste capítulo, exploramos o funcionamento interno e externo desses incríveis animais, destacando as características que os diferenciam de outras espécies marinhas.</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O Esqueleto de Cartilagem</a:t>
            </a:r>
            <a:endParaRPr b="1" i="1" sz="2400">
              <a:solidFill>
                <a:srgbClr val="3B6063"/>
              </a:solidFill>
            </a:endParaRPr>
          </a:p>
          <a:p>
            <a:pPr indent="457200" lvl="0" marL="0" rtl="0" algn="just">
              <a:spcBef>
                <a:spcPts val="1200"/>
              </a:spcBef>
              <a:spcAft>
                <a:spcPts val="0"/>
              </a:spcAft>
              <a:buNone/>
            </a:pPr>
            <a:r>
              <a:rPr lang="pt-BR" sz="1600">
                <a:solidFill>
                  <a:schemeClr val="dk1"/>
                </a:solidFill>
              </a:rPr>
              <a:t>Ao contrário de peixes ósseos, os tubarões possuem um esqueleto feito de cartilagem. Esse material é mais leve e flexível que os ossos, proporcionando maior agilidade e economia de energia durante o nado.</a:t>
            </a:r>
            <a:endParaRPr sz="1600">
              <a:solidFill>
                <a:schemeClr val="dk1"/>
              </a:solidFill>
            </a:endParaRPr>
          </a:p>
          <a:p>
            <a:pPr indent="0" lvl="0" marL="0" rtl="0" algn="just">
              <a:spcBef>
                <a:spcPts val="1200"/>
              </a:spcBef>
              <a:spcAft>
                <a:spcPts val="0"/>
              </a:spcAft>
              <a:buNone/>
            </a:pPr>
            <a:r>
              <a:rPr b="1" lang="pt-BR" sz="1600">
                <a:solidFill>
                  <a:srgbClr val="3B6063"/>
                </a:solidFill>
              </a:rPr>
              <a:t>Benefícios da cartilagem:</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Reduz o peso corporal, permitindo flutuação mais eficiente.</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Torna os movimentos mais fluidos e rápidos, essenciais para caçar presas ágeis.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Flexibilidade que protege contra impactos, como colisões com presas ou obstáculos.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Clr>
                <a:schemeClr val="dk1"/>
              </a:buClr>
              <a:buSzPts val="1100"/>
              <a:buFont typeface="Arial"/>
              <a:buNone/>
            </a:pPr>
            <a:r>
              <a:rPr b="1" i="1" lang="pt-BR" sz="2400">
                <a:solidFill>
                  <a:srgbClr val="3B6063"/>
                </a:solidFill>
              </a:rPr>
              <a:t>A Pele: Armadura de Dentículos</a:t>
            </a:r>
            <a:endParaRPr sz="1600">
              <a:solidFill>
                <a:schemeClr val="dk1"/>
              </a:solidFill>
            </a:endParaRPr>
          </a:p>
          <a:p>
            <a:pPr indent="457200" lvl="0" marL="0" rtl="0" algn="just">
              <a:spcBef>
                <a:spcPts val="1200"/>
              </a:spcBef>
              <a:spcAft>
                <a:spcPts val="0"/>
              </a:spcAft>
              <a:buNone/>
            </a:pPr>
            <a:r>
              <a:rPr lang="pt-BR" sz="1600">
                <a:solidFill>
                  <a:schemeClr val="dk1"/>
                </a:solidFill>
              </a:rPr>
              <a:t>A pele dos tubarões é composta por dentículos dérmicos, estruturas microscópicas semelhantes a dentes. Esses dentículos não apenas protegem o corpo, mas também reduzem a resistência ao nadar, tornando-os extremamente hidrodinâmicos.</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a:t>
            </a:r>
            <a:r>
              <a:rPr b="1" lang="pt-BR" sz="1600">
                <a:solidFill>
                  <a:schemeClr val="dk1"/>
                </a:solidFill>
              </a:rPr>
              <a:t> </a:t>
            </a:r>
            <a:r>
              <a:rPr lang="pt-BR" sz="1600">
                <a:solidFill>
                  <a:schemeClr val="dk1"/>
                </a:solidFill>
              </a:rPr>
              <a:t>A tecnologia de roupas de banho para nadadores de alta performance foi inspirada na textura da pele dos tubarões,</a:t>
            </a:r>
            <a:endParaRPr sz="16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157" name="Google Shape;157;p26"/>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58" name="Google Shape;158;p26"/>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7"/>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lang="pt-BR" sz="1600">
                <a:solidFill>
                  <a:schemeClr val="dk1"/>
                </a:solidFill>
              </a:rPr>
              <a:t>para reduzir o arrasto na água.</a:t>
            </a:r>
            <a:endParaRPr sz="1600">
              <a:solidFill>
                <a:schemeClr val="dk1"/>
              </a:solidFill>
            </a:endParaRPr>
          </a:p>
          <a:p>
            <a:pPr indent="0" lvl="0" marL="0" rtl="0" algn="just">
              <a:spcBef>
                <a:spcPts val="1200"/>
              </a:spcBef>
              <a:spcAft>
                <a:spcPts val="0"/>
              </a:spcAft>
              <a:buNone/>
            </a:pPr>
            <a:r>
              <a:rPr b="1" lang="pt-BR" sz="1600">
                <a:solidFill>
                  <a:srgbClr val="3B6063"/>
                </a:solidFill>
              </a:rPr>
              <a:t>Outros usos da pele:</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Defesa: A textura áspera pode causar abrasões em predadores ou presas que tentem atacá-los.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Controle de parasitas: Os dentículos ajudam a prevenir o acúmulo de organismos prejudiciais, como algas e bactérias.</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Dentes: Ferramentas de Caça Perfeitas</a:t>
            </a:r>
            <a:endParaRPr b="1" i="1" sz="2400">
              <a:solidFill>
                <a:srgbClr val="3B6063"/>
              </a:solidFill>
            </a:endParaRPr>
          </a:p>
          <a:p>
            <a:pPr indent="457200" lvl="0" marL="0" rtl="0" algn="just">
              <a:spcBef>
                <a:spcPts val="1200"/>
              </a:spcBef>
              <a:spcAft>
                <a:spcPts val="0"/>
              </a:spcAft>
              <a:buNone/>
            </a:pPr>
            <a:r>
              <a:rPr lang="pt-BR" sz="1600">
                <a:solidFill>
                  <a:schemeClr val="dk1"/>
                </a:solidFill>
              </a:rPr>
              <a:t>Os dentes dos tubarões são uma de suas características mais fascinantes. Adaptados ao tipo de dieta, eles variam em forma e função:</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Dentes serrilhados (Tubarão-branco):</a:t>
            </a:r>
            <a:r>
              <a:rPr lang="pt-BR" sz="1600">
                <a:solidFill>
                  <a:schemeClr val="dk1"/>
                </a:solidFill>
              </a:rPr>
              <a:t> Perfeitos para cortar carne.</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Dentes achatados (Tubarão-enfermeiro):</a:t>
            </a:r>
            <a:r>
              <a:rPr lang="pt-BR" sz="1600">
                <a:solidFill>
                  <a:schemeClr val="dk1"/>
                </a:solidFill>
              </a:rPr>
              <a:t> Ideais para esmagar crustáceos e moluscos.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Dentes pontiagudos (Tubarão-mako):</a:t>
            </a:r>
            <a:r>
              <a:rPr lang="pt-BR" sz="1600">
                <a:solidFill>
                  <a:schemeClr val="dk1"/>
                </a:solidFill>
              </a:rPr>
              <a:t> Desenvolvidos para perfurar presas rápidas, como peixes.</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a:t>
            </a:r>
            <a:r>
              <a:rPr lang="pt-BR" sz="1600">
                <a:solidFill>
                  <a:schemeClr val="dk1"/>
                </a:solidFill>
              </a:rPr>
              <a:t> Os tubarões podem perder e substituir até 30.000 dentes ao longo da vida, com fileiras de dentes novos prontas para crescer assim que um é perdido.</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Sensores Naturais: Ampolas de Lorenzini</a:t>
            </a:r>
            <a:endParaRPr sz="1600">
              <a:solidFill>
                <a:schemeClr val="dk1"/>
              </a:solidFill>
            </a:endParaRPr>
          </a:p>
          <a:p>
            <a:pPr indent="457200" lvl="0" marL="0" rtl="0" algn="just">
              <a:spcBef>
                <a:spcPts val="1200"/>
              </a:spcBef>
              <a:spcAft>
                <a:spcPts val="0"/>
              </a:spcAft>
              <a:buNone/>
            </a:pPr>
            <a:r>
              <a:rPr lang="pt-BR" sz="1600">
                <a:solidFill>
                  <a:schemeClr val="dk1"/>
                </a:solidFill>
              </a:rPr>
              <a:t>Os tubarões possuem órgãos sensoriais altamente especializados chamados Ampolas de Lorenzini. Localizados em </a:t>
            </a:r>
            <a:endParaRPr sz="16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164" name="Google Shape;164;p27"/>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65" name="Google Shape;165;p27"/>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8"/>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lang="pt-BR" sz="1600">
                <a:solidFill>
                  <a:schemeClr val="dk1"/>
                </a:solidFill>
              </a:rPr>
              <a:t>sua cabeça, esses sensores detectam campos elétricos gerados por presas em movimento ou até por seus batimentos cardíacos.</a:t>
            </a:r>
            <a:endParaRPr sz="1600">
              <a:solidFill>
                <a:schemeClr val="dk1"/>
              </a:solidFill>
            </a:endParaRPr>
          </a:p>
          <a:p>
            <a:pPr indent="0" lvl="0" marL="0" rtl="0" algn="just">
              <a:spcBef>
                <a:spcPts val="1200"/>
              </a:spcBef>
              <a:spcAft>
                <a:spcPts val="0"/>
              </a:spcAft>
              <a:buNone/>
            </a:pPr>
            <a:r>
              <a:rPr b="1" lang="pt-BR" sz="1600">
                <a:solidFill>
                  <a:srgbClr val="3B6063"/>
                </a:solidFill>
              </a:rPr>
              <a:t>Aplicações práticas: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Localização de presas escondidas sob a areia.</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Navegação usando o campo magnético da Terra.</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Sistema de Respiração</a:t>
            </a:r>
            <a:endParaRPr b="1" i="1" sz="2400">
              <a:solidFill>
                <a:srgbClr val="3B6063"/>
              </a:solidFill>
            </a:endParaRPr>
          </a:p>
          <a:p>
            <a:pPr indent="457200" lvl="0" marL="0" rtl="0" algn="just">
              <a:spcBef>
                <a:spcPts val="1200"/>
              </a:spcBef>
              <a:spcAft>
                <a:spcPts val="0"/>
              </a:spcAft>
              <a:buNone/>
            </a:pPr>
            <a:r>
              <a:rPr lang="pt-BR" sz="1600">
                <a:solidFill>
                  <a:schemeClr val="dk1"/>
                </a:solidFill>
              </a:rPr>
              <a:t>Os tubarões respiram por meio de brânquias, que extraem oxigênio da água. Muitas espécies precisam se manter em movimento constante para forçar a entrada de água nas brânquias, um processo chamado de ventilação ram.</a:t>
            </a:r>
            <a:endParaRPr sz="1600">
              <a:solidFill>
                <a:schemeClr val="dk1"/>
              </a:solidFill>
            </a:endParaRPr>
          </a:p>
          <a:p>
            <a:pPr indent="457200" lvl="0" marL="0" rtl="0" algn="just">
              <a:spcBef>
                <a:spcPts val="1200"/>
              </a:spcBef>
              <a:spcAft>
                <a:spcPts val="0"/>
              </a:spcAft>
              <a:buNone/>
            </a:pPr>
            <a:r>
              <a:rPr lang="pt-BR" sz="1600">
                <a:solidFill>
                  <a:schemeClr val="dk1"/>
                </a:solidFill>
              </a:rPr>
              <a:t>Alguns tubarões, como os tubarões-enfermeiro, possuem músculos que permitem bombear água pelas brânquias enquanto descansam no fundo do mar.</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Visão Subaquática</a:t>
            </a:r>
            <a:endParaRPr sz="1600">
              <a:solidFill>
                <a:schemeClr val="dk1"/>
              </a:solidFill>
            </a:endParaRPr>
          </a:p>
          <a:p>
            <a:pPr indent="457200" lvl="0" marL="0" rtl="0" algn="just">
              <a:spcBef>
                <a:spcPts val="1200"/>
              </a:spcBef>
              <a:spcAft>
                <a:spcPts val="0"/>
              </a:spcAft>
              <a:buNone/>
            </a:pPr>
            <a:r>
              <a:rPr lang="pt-BR" sz="1600">
                <a:solidFill>
                  <a:schemeClr val="dk1"/>
                </a:solidFill>
              </a:rPr>
              <a:t>Embora muitas pessoas acreditem que os tubarões dependem apenas do olfato, sua visão é extremamente desenvolvida. Seus olhos possuem uma camada reflexiva chamada tapetum lucidum, que melhora a visão em condições de baixa luz, como em águas profundas ou à noite.</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 </a:t>
            </a:r>
            <a:r>
              <a:rPr lang="pt-BR" sz="1600">
                <a:solidFill>
                  <a:schemeClr val="dk1"/>
                </a:solidFill>
              </a:rPr>
              <a:t>Os olhos dos tubarões são protegidos por uma membrana nictitante, que funciona como uma espécie de "pálpebra blindada" durante ataques ou ao caçar presas agressivas.</a:t>
            </a:r>
            <a:endParaRPr sz="16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171" name="Google Shape;171;p28"/>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72" name="Google Shape;172;p28"/>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9"/>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b="1" i="1" lang="pt-BR" sz="2400">
                <a:solidFill>
                  <a:srgbClr val="3B6063"/>
                </a:solidFill>
              </a:rPr>
              <a:t>O Corpo em Forma de Torpedo</a:t>
            </a:r>
            <a:endParaRPr b="1" i="1" sz="2400">
              <a:solidFill>
                <a:srgbClr val="3B6063"/>
              </a:solidFill>
            </a:endParaRPr>
          </a:p>
          <a:p>
            <a:pPr indent="457200" lvl="0" marL="0" rtl="0" algn="just">
              <a:spcBef>
                <a:spcPts val="1200"/>
              </a:spcBef>
              <a:spcAft>
                <a:spcPts val="0"/>
              </a:spcAft>
              <a:buNone/>
            </a:pPr>
            <a:r>
              <a:rPr lang="pt-BR" sz="1600">
                <a:solidFill>
                  <a:schemeClr val="dk1"/>
                </a:solidFill>
              </a:rPr>
              <a:t>A forma aerodinâmica dos tubarões reduz a resistência da água, permitindo que nadem com rapidez e eficiência. Suas nadadeiras desempenham papéis distinto</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Caudal (cauda):</a:t>
            </a:r>
            <a:r>
              <a:rPr lang="pt-BR" sz="1600">
                <a:solidFill>
                  <a:schemeClr val="dk1"/>
                </a:solidFill>
              </a:rPr>
              <a:t> Fornece impulso.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Peitorais:</a:t>
            </a:r>
            <a:r>
              <a:rPr lang="pt-BR" sz="1600">
                <a:solidFill>
                  <a:schemeClr val="dk1"/>
                </a:solidFill>
              </a:rPr>
              <a:t> Controlam a direção e a estabilidade.</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Dorsal:</a:t>
            </a:r>
            <a:r>
              <a:rPr lang="pt-BR" sz="1600">
                <a:solidFill>
                  <a:schemeClr val="dk1"/>
                </a:solidFill>
              </a:rPr>
              <a:t> Auxiliam no equilíbrio.</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 </a:t>
            </a:r>
            <a:r>
              <a:rPr lang="pt-BR" sz="1600">
                <a:solidFill>
                  <a:schemeClr val="dk1"/>
                </a:solidFill>
              </a:rPr>
              <a:t>Algumas espécies, como o tubarão-mako, podem atingir velocidades de até 60 km/h.</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Coração e Circulação</a:t>
            </a:r>
            <a:endParaRPr b="1" i="1" sz="2400">
              <a:solidFill>
                <a:srgbClr val="3B6063"/>
              </a:solidFill>
            </a:endParaRPr>
          </a:p>
          <a:p>
            <a:pPr indent="457200" lvl="0" marL="0" rtl="0" algn="just">
              <a:spcBef>
                <a:spcPts val="1200"/>
              </a:spcBef>
              <a:spcAft>
                <a:spcPts val="0"/>
              </a:spcAft>
              <a:buNone/>
            </a:pPr>
            <a:r>
              <a:rPr lang="pt-BR" sz="1600">
                <a:solidFill>
                  <a:schemeClr val="dk1"/>
                </a:solidFill>
              </a:rPr>
              <a:t>O sistema circulatório dos tubarões é simples, mas eficiente. Seu coração bombeia sangue rico em oxigênio diretamente para os músculos, permitindo esforço contínuo durante longas perseguições.</a:t>
            </a:r>
            <a:endParaRPr b="1" sz="1600">
              <a:solidFill>
                <a:srgbClr val="3B6063"/>
              </a:solidFill>
            </a:endParaRPr>
          </a:p>
          <a:p>
            <a:pPr indent="0" lvl="0" marL="0" rtl="0" algn="just">
              <a:spcBef>
                <a:spcPts val="1200"/>
              </a:spcBef>
              <a:spcAft>
                <a:spcPts val="0"/>
              </a:spcAft>
              <a:buNone/>
            </a:pPr>
            <a:r>
              <a:rPr b="1" lang="pt-BR" sz="1600">
                <a:solidFill>
                  <a:srgbClr val="3B6063"/>
                </a:solidFill>
              </a:rPr>
              <a:t>Adaptações especiais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Sistema de troca de calor nos músculos para manter o desempenho em águas frias.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Alta eficiência no uso de oxigênio, crucial para predadores de alta atividade.</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Reprodução e Estratégias de Sobrevivência</a:t>
            </a:r>
            <a:endParaRPr b="1" sz="1600">
              <a:solidFill>
                <a:schemeClr val="dk1"/>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O tubarões têm estratégias reprodutivas únicas e</a:t>
            </a:r>
            <a:endParaRPr b="1" sz="1600">
              <a:solidFill>
                <a:srgbClr val="3B6063"/>
              </a:solidFill>
            </a:endParaRPr>
          </a:p>
          <a:p>
            <a:pPr indent="457200" lvl="0" marL="0" rtl="0" algn="just">
              <a:spcBef>
                <a:spcPts val="1200"/>
              </a:spcBef>
              <a:spcAft>
                <a:spcPts val="1200"/>
              </a:spcAft>
              <a:buNone/>
            </a:pPr>
            <a:r>
              <a:t/>
            </a:r>
            <a:endParaRPr sz="1600">
              <a:solidFill>
                <a:schemeClr val="dk1"/>
              </a:solidFill>
            </a:endParaRPr>
          </a:p>
        </p:txBody>
      </p:sp>
      <p:sp>
        <p:nvSpPr>
          <p:cNvPr id="178" name="Google Shape;178;p29"/>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79" name="Google Shape;179;p29"/>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0"/>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lang="pt-BR" sz="1600">
                <a:solidFill>
                  <a:schemeClr val="dk1"/>
                </a:solidFill>
              </a:rPr>
              <a:t>diversificadas:</a:t>
            </a:r>
            <a:endParaRPr b="1" sz="1600">
              <a:solidFill>
                <a:srgbClr val="3B6063"/>
              </a:solidFill>
            </a:endParaRPr>
          </a:p>
          <a:p>
            <a:pPr indent="-330200" lvl="0" marL="457200" rtl="0" algn="just">
              <a:spcBef>
                <a:spcPts val="1200"/>
              </a:spcBef>
              <a:spcAft>
                <a:spcPts val="0"/>
              </a:spcAft>
              <a:buClr>
                <a:schemeClr val="dk1"/>
              </a:buClr>
              <a:buSzPts val="1600"/>
              <a:buAutoNum type="arabicPeriod"/>
            </a:pPr>
            <a:r>
              <a:rPr b="1" lang="pt-BR" sz="1600">
                <a:solidFill>
                  <a:schemeClr val="dk1"/>
                </a:solidFill>
              </a:rPr>
              <a:t>Ovíparos:</a:t>
            </a:r>
            <a:r>
              <a:rPr lang="pt-BR" sz="1600">
                <a:solidFill>
                  <a:schemeClr val="dk1"/>
                </a:solidFill>
              </a:rPr>
              <a:t> Depositam ovos, como as "bolsas de sereia".</a:t>
            </a:r>
            <a:endParaRPr sz="1600">
              <a:solidFill>
                <a:schemeClr val="dk1"/>
              </a:solidFill>
            </a:endParaRPr>
          </a:p>
          <a:p>
            <a:pPr indent="-330200" lvl="0" marL="457200" rtl="0" algn="just">
              <a:spcBef>
                <a:spcPts val="0"/>
              </a:spcBef>
              <a:spcAft>
                <a:spcPts val="0"/>
              </a:spcAft>
              <a:buClr>
                <a:schemeClr val="dk1"/>
              </a:buClr>
              <a:buSzPts val="1600"/>
              <a:buAutoNum type="arabicPeriod"/>
            </a:pPr>
            <a:r>
              <a:rPr b="1" lang="pt-BR" sz="1600">
                <a:solidFill>
                  <a:schemeClr val="dk1"/>
                </a:solidFill>
              </a:rPr>
              <a:t>Ovovivíparos:</a:t>
            </a:r>
            <a:r>
              <a:rPr lang="pt-BR" sz="1600">
                <a:solidFill>
                  <a:schemeClr val="dk1"/>
                </a:solidFill>
              </a:rPr>
              <a:t> Os ovos eclodem dentro do corpo da mãe, e os filhotes nascem vivos.</a:t>
            </a:r>
            <a:endParaRPr sz="1600">
              <a:solidFill>
                <a:schemeClr val="dk1"/>
              </a:solidFill>
            </a:endParaRPr>
          </a:p>
          <a:p>
            <a:pPr indent="-330200" lvl="0" marL="457200" rtl="0" algn="just">
              <a:spcBef>
                <a:spcPts val="0"/>
              </a:spcBef>
              <a:spcAft>
                <a:spcPts val="0"/>
              </a:spcAft>
              <a:buClr>
                <a:schemeClr val="dk1"/>
              </a:buClr>
              <a:buSzPts val="1600"/>
              <a:buAutoNum type="arabicPeriod"/>
            </a:pPr>
            <a:r>
              <a:rPr b="1" lang="pt-BR" sz="1600">
                <a:solidFill>
                  <a:schemeClr val="dk1"/>
                </a:solidFill>
              </a:rPr>
              <a:t>Vivíparos:</a:t>
            </a:r>
            <a:r>
              <a:rPr lang="pt-BR" sz="1600">
                <a:solidFill>
                  <a:schemeClr val="dk1"/>
                </a:solidFill>
              </a:rPr>
              <a:t> Desenvolvem os filhotes em um tipo de "placenta", semelhante aos mamíferos.</a:t>
            </a:r>
            <a:endParaRPr sz="1600">
              <a:solidFill>
                <a:schemeClr val="dk1"/>
              </a:solidFill>
            </a:endParaRPr>
          </a:p>
          <a:p>
            <a:pPr indent="457200" lvl="0" marL="0" rtl="0" algn="just">
              <a:spcBef>
                <a:spcPts val="1200"/>
              </a:spcBef>
              <a:spcAft>
                <a:spcPts val="0"/>
              </a:spcAft>
              <a:buNone/>
            </a:pPr>
            <a:r>
              <a:rPr lang="pt-BR" sz="1600">
                <a:solidFill>
                  <a:schemeClr val="dk1"/>
                </a:solidFill>
              </a:rPr>
              <a:t>Algumas espécies têm poucos filhotes, enquanto outras, como o tubarão-tigre, podem gerar dezenas de crias por gestação.</a:t>
            </a:r>
            <a:endParaRPr sz="1600">
              <a:solidFill>
                <a:schemeClr val="dk1"/>
              </a:solidFill>
            </a:endParaRPr>
          </a:p>
          <a:p>
            <a:pPr indent="0" lvl="0" marL="0" rtl="0" algn="just">
              <a:lnSpc>
                <a:spcPct val="100000"/>
              </a:lnSpc>
              <a:spcBef>
                <a:spcPts val="1200"/>
              </a:spcBef>
              <a:spcAft>
                <a:spcPts val="0"/>
              </a:spcAft>
              <a:buNone/>
            </a:pPr>
            <a:r>
              <a:t/>
            </a:r>
            <a:endParaRPr b="1" sz="1600">
              <a:solidFill>
                <a:srgbClr val="3B6063"/>
              </a:solidFill>
            </a:endParaRPr>
          </a:p>
          <a:p>
            <a:pPr indent="0" lvl="0" marL="0" rtl="0" algn="just">
              <a:spcBef>
                <a:spcPts val="1200"/>
              </a:spcBef>
              <a:spcAft>
                <a:spcPts val="1200"/>
              </a:spcAft>
              <a:buNone/>
            </a:pPr>
            <a:r>
              <a:t/>
            </a:r>
            <a:endParaRPr sz="1600">
              <a:solidFill>
                <a:schemeClr val="dk1"/>
              </a:solidFill>
            </a:endParaRPr>
          </a:p>
        </p:txBody>
      </p:sp>
      <p:sp>
        <p:nvSpPr>
          <p:cNvPr id="185" name="Google Shape;185;p30"/>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86" name="Google Shape;186;p30"/>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58281"/>
        </a:solidFill>
      </p:bgPr>
    </p:bg>
    <p:spTree>
      <p:nvGrpSpPr>
        <p:cNvPr id="190" name="Shape 190"/>
        <p:cNvGrpSpPr/>
        <p:nvPr/>
      </p:nvGrpSpPr>
      <p:grpSpPr>
        <a:xfrm>
          <a:off x="0" y="0"/>
          <a:ext cx="0" cy="0"/>
          <a:chOff x="0" y="0"/>
          <a:chExt cx="0" cy="0"/>
        </a:xfrm>
      </p:grpSpPr>
      <p:sp>
        <p:nvSpPr>
          <p:cNvPr id="191" name="Google Shape;191;p31"/>
          <p:cNvSpPr/>
          <p:nvPr/>
        </p:nvSpPr>
        <p:spPr>
          <a:xfrm>
            <a:off x="837300" y="41772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2" name="Google Shape;192;p31"/>
          <p:cNvSpPr txBox="1"/>
          <p:nvPr/>
        </p:nvSpPr>
        <p:spPr>
          <a:xfrm>
            <a:off x="837300" y="4422450"/>
            <a:ext cx="5885400" cy="1847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lang="pt-BR" sz="1600">
                <a:solidFill>
                  <a:schemeClr val="lt1"/>
                </a:solidFill>
              </a:rPr>
              <a:t>A anatomia e a fisiologia dos tubarões são exemplos impressionantes de como a evolução molda criaturas para serem perfeitamente adaptadas ao ambiente. Desde seus sensores elétricos até a regeneração infinita de dentes, cada característica dos tubarões os torna não apenas eficientes predadores, mas também fascinantes máquinas naturais.</a:t>
            </a:r>
            <a:endParaRPr sz="1600">
              <a:solidFill>
                <a:schemeClr val="lt1"/>
              </a:solidFill>
            </a:endParaRPr>
          </a:p>
        </p:txBody>
      </p:sp>
      <p:sp>
        <p:nvSpPr>
          <p:cNvPr id="193" name="Google Shape;193;p31"/>
          <p:cNvSpPr/>
          <p:nvPr/>
        </p:nvSpPr>
        <p:spPr>
          <a:xfrm>
            <a:off x="837300" y="64167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4" name="Google Shape;194;p31"/>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95" name="Google Shape;195;p31"/>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3CFC3"/>
        </a:solidFill>
      </p:bgPr>
    </p:bg>
    <p:spTree>
      <p:nvGrpSpPr>
        <p:cNvPr id="61" name="Shape 61"/>
        <p:cNvGrpSpPr/>
        <p:nvPr/>
      </p:nvGrpSpPr>
      <p:grpSpPr>
        <a:xfrm>
          <a:off x="0" y="0"/>
          <a:ext cx="0" cy="0"/>
          <a:chOff x="0" y="0"/>
          <a:chExt cx="0" cy="0"/>
        </a:xfrm>
      </p:grpSpPr>
      <p:pic>
        <p:nvPicPr>
          <p:cNvPr id="62" name="Google Shape;62;p14"/>
          <p:cNvPicPr preferRelativeResize="0"/>
          <p:nvPr/>
        </p:nvPicPr>
        <p:blipFill>
          <a:blip r:embed="rId3">
            <a:alphaModFix/>
          </a:blip>
          <a:stretch>
            <a:fillRect/>
          </a:stretch>
        </p:blipFill>
        <p:spPr>
          <a:xfrm>
            <a:off x="0" y="6371995"/>
            <a:ext cx="7560000" cy="4320005"/>
          </a:xfrm>
          <a:prstGeom prst="rect">
            <a:avLst/>
          </a:prstGeom>
          <a:noFill/>
          <a:ln>
            <a:noFill/>
          </a:ln>
        </p:spPr>
      </p:pic>
      <p:sp>
        <p:nvSpPr>
          <p:cNvPr id="63" name="Google Shape;63;p14"/>
          <p:cNvSpPr/>
          <p:nvPr/>
        </p:nvSpPr>
        <p:spPr>
          <a:xfrm>
            <a:off x="2602030" y="2071550"/>
            <a:ext cx="2355949" cy="2244450"/>
          </a:xfrm>
          <a:prstGeom prst="rect">
            <a:avLst/>
          </a:prstGeom>
        </p:spPr>
        <p:txBody>
          <a:bodyPr>
            <a:prstTxWarp prst="textPlain"/>
          </a:bodyPr>
          <a:lstStyle/>
          <a:p>
            <a:pPr lvl="0" algn="ctr"/>
            <a:r>
              <a:rPr b="1" i="0">
                <a:ln cap="flat" cmpd="sng" w="76200">
                  <a:solidFill>
                    <a:srgbClr val="00404D"/>
                  </a:solidFill>
                  <a:prstDash val="solid"/>
                  <a:round/>
                  <a:headEnd len="sm" w="sm" type="none"/>
                  <a:tailEnd len="sm" w="sm" type="none"/>
                </a:ln>
                <a:noFill/>
                <a:latin typeface="Arial"/>
              </a:rPr>
              <a:t>01</a:t>
            </a:r>
          </a:p>
        </p:txBody>
      </p:sp>
      <p:sp>
        <p:nvSpPr>
          <p:cNvPr id="64" name="Google Shape;64;p14"/>
          <p:cNvSpPr txBox="1"/>
          <p:nvPr/>
        </p:nvSpPr>
        <p:spPr>
          <a:xfrm>
            <a:off x="1386600" y="4732925"/>
            <a:ext cx="4786800" cy="1416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4000">
                <a:solidFill>
                  <a:srgbClr val="00404D"/>
                </a:solidFill>
                <a:latin typeface="Roboto Serif"/>
                <a:ea typeface="Roboto Serif"/>
                <a:cs typeface="Roboto Serif"/>
                <a:sym typeface="Roboto Serif"/>
              </a:rPr>
              <a:t>GUARDIÕES DOS OCEANOS</a:t>
            </a:r>
            <a:endParaRPr b="1" sz="4000">
              <a:solidFill>
                <a:srgbClr val="00404D"/>
              </a:solidFill>
              <a:latin typeface="Roboto Serif"/>
              <a:ea typeface="Roboto Serif"/>
              <a:cs typeface="Roboto Serif"/>
              <a:sym typeface="Roboto Serif"/>
            </a:endParaRPr>
          </a:p>
        </p:txBody>
      </p:sp>
      <p:sp>
        <p:nvSpPr>
          <p:cNvPr id="65" name="Google Shape;65;p14"/>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
        <p:nvSpPr>
          <p:cNvPr id="66" name="Google Shape;66;p14"/>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3CFC3"/>
        </a:solidFill>
      </p:bgPr>
    </p:bg>
    <p:spTree>
      <p:nvGrpSpPr>
        <p:cNvPr id="199" name="Shape 199"/>
        <p:cNvGrpSpPr/>
        <p:nvPr/>
      </p:nvGrpSpPr>
      <p:grpSpPr>
        <a:xfrm>
          <a:off x="0" y="0"/>
          <a:ext cx="0" cy="0"/>
          <a:chOff x="0" y="0"/>
          <a:chExt cx="0" cy="0"/>
        </a:xfrm>
      </p:grpSpPr>
      <p:pic>
        <p:nvPicPr>
          <p:cNvPr id="200" name="Google Shape;200;p32"/>
          <p:cNvPicPr preferRelativeResize="0"/>
          <p:nvPr/>
        </p:nvPicPr>
        <p:blipFill>
          <a:blip r:embed="rId3">
            <a:alphaModFix/>
          </a:blip>
          <a:stretch>
            <a:fillRect/>
          </a:stretch>
        </p:blipFill>
        <p:spPr>
          <a:xfrm>
            <a:off x="0" y="6371995"/>
            <a:ext cx="7560000" cy="4320005"/>
          </a:xfrm>
          <a:prstGeom prst="rect">
            <a:avLst/>
          </a:prstGeom>
          <a:noFill/>
          <a:ln>
            <a:noFill/>
          </a:ln>
        </p:spPr>
      </p:pic>
      <p:sp>
        <p:nvSpPr>
          <p:cNvPr id="201" name="Google Shape;201;p32"/>
          <p:cNvSpPr/>
          <p:nvPr/>
        </p:nvSpPr>
        <p:spPr>
          <a:xfrm>
            <a:off x="2421692" y="2071550"/>
            <a:ext cx="2716606" cy="2244450"/>
          </a:xfrm>
          <a:prstGeom prst="rect">
            <a:avLst/>
          </a:prstGeom>
        </p:spPr>
        <p:txBody>
          <a:bodyPr>
            <a:prstTxWarp prst="textPlain"/>
          </a:bodyPr>
          <a:lstStyle/>
          <a:p>
            <a:pPr lvl="0" algn="ctr"/>
            <a:r>
              <a:rPr b="1" i="0">
                <a:ln cap="flat" cmpd="sng" w="76200">
                  <a:solidFill>
                    <a:srgbClr val="00404D"/>
                  </a:solidFill>
                  <a:prstDash val="solid"/>
                  <a:round/>
                  <a:headEnd len="sm" w="sm" type="none"/>
                  <a:tailEnd len="sm" w="sm" type="none"/>
                </a:ln>
                <a:noFill/>
                <a:latin typeface="Arial"/>
              </a:rPr>
              <a:t>04</a:t>
            </a:r>
          </a:p>
        </p:txBody>
      </p:sp>
      <p:sp>
        <p:nvSpPr>
          <p:cNvPr id="202" name="Google Shape;202;p32"/>
          <p:cNvSpPr txBox="1"/>
          <p:nvPr/>
        </p:nvSpPr>
        <p:spPr>
          <a:xfrm>
            <a:off x="1386600" y="4732925"/>
            <a:ext cx="4786800" cy="1416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4000">
                <a:solidFill>
                  <a:srgbClr val="00404D"/>
                </a:solidFill>
                <a:latin typeface="Roboto Serif"/>
                <a:ea typeface="Roboto Serif"/>
                <a:cs typeface="Roboto Serif"/>
                <a:sym typeface="Roboto Serif"/>
              </a:rPr>
              <a:t>ONDE ELES VIVEM</a:t>
            </a:r>
            <a:endParaRPr b="1" sz="4000">
              <a:solidFill>
                <a:srgbClr val="00404D"/>
              </a:solidFill>
              <a:latin typeface="Roboto Serif"/>
              <a:ea typeface="Roboto Serif"/>
              <a:cs typeface="Roboto Serif"/>
              <a:sym typeface="Roboto Serif"/>
            </a:endParaRPr>
          </a:p>
        </p:txBody>
      </p:sp>
      <p:sp>
        <p:nvSpPr>
          <p:cNvPr id="203" name="Google Shape;203;p32"/>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04" name="Google Shape;204;p32"/>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3"/>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457200" lvl="0" marL="0" rtl="0" algn="just">
              <a:spcBef>
                <a:spcPts val="0"/>
              </a:spcBef>
              <a:spcAft>
                <a:spcPts val="0"/>
              </a:spcAft>
              <a:buNone/>
            </a:pPr>
            <a:r>
              <a:rPr lang="pt-BR" sz="1600">
                <a:solidFill>
                  <a:schemeClr val="dk1"/>
                </a:solidFill>
              </a:rPr>
              <a:t>Os tubarões são extremamente adaptáveis e habitam praticamente todos os ambientes marinhos do planeta. Desde as águas tropicais rasas até as profundezas geladas do oceano, eles desempenham papéis importantes em diversos ecossistemas. Este capítulo explora os diferentes habitats onde os tubarões podem ser encontrados e como suas características os ajudam a prosperar nesses ambientes variados.</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Habitantes Globais dos Oceanos</a:t>
            </a:r>
            <a:endParaRPr b="1" i="1" sz="2400">
              <a:solidFill>
                <a:srgbClr val="3B6063"/>
              </a:solidFill>
            </a:endParaRPr>
          </a:p>
          <a:p>
            <a:pPr indent="457200" lvl="0" marL="0" rtl="0" algn="just">
              <a:spcBef>
                <a:spcPts val="1200"/>
              </a:spcBef>
              <a:spcAft>
                <a:spcPts val="0"/>
              </a:spcAft>
              <a:buNone/>
            </a:pPr>
            <a:r>
              <a:rPr lang="pt-BR" sz="1600">
                <a:solidFill>
                  <a:schemeClr val="dk1"/>
                </a:solidFill>
              </a:rPr>
              <a:t>Os tubarões vivem em todos os oceanos do mundo, mas suas preferências variam amplamente de acordo com a espécie:</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Águas costeiras rasas:</a:t>
            </a:r>
            <a:r>
              <a:rPr lang="pt-BR" sz="1600">
                <a:solidFill>
                  <a:schemeClr val="dk1"/>
                </a:solidFill>
              </a:rPr>
              <a:t> Muitas espécies preferem áreas próximas à costa, onde há abundância de presas.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Mar aberto (pelágico):</a:t>
            </a:r>
            <a:r>
              <a:rPr lang="pt-BR" sz="1600">
                <a:solidFill>
                  <a:schemeClr val="dk1"/>
                </a:solidFill>
              </a:rPr>
              <a:t> Algumas espécies, como o tubarão-mako, são adaptadas para longas viagens em águas profundas e abertas.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Regiões polares:</a:t>
            </a:r>
            <a:r>
              <a:rPr lang="pt-BR" sz="1600">
                <a:solidFill>
                  <a:schemeClr val="dk1"/>
                </a:solidFill>
              </a:rPr>
              <a:t> Espécies como o tubarão-da-Groenlândia sobrevivem em águas extremamente frias.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Águas tropicais e recifes de corais:</a:t>
            </a:r>
            <a:r>
              <a:rPr lang="pt-BR" sz="1600">
                <a:solidFill>
                  <a:schemeClr val="dk1"/>
                </a:solidFill>
              </a:rPr>
              <a:t> O habitat de tubarões-de-recife, onde encontram abrigo e alimento.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Águas profundas (bentônicas):</a:t>
            </a:r>
            <a:r>
              <a:rPr lang="pt-BR" sz="1600">
                <a:solidFill>
                  <a:schemeClr val="dk1"/>
                </a:solidFill>
              </a:rPr>
              <a:t> Espécies como o tubarão-bruxa habitam as profundezas escuras, abaixo de 1.000 metros.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Clr>
                <a:schemeClr val="dk1"/>
              </a:buClr>
              <a:buSzPts val="1100"/>
              <a:buFont typeface="Arial"/>
              <a:buNone/>
            </a:pPr>
            <a:r>
              <a:rPr b="1" i="1" lang="pt-BR" sz="2400">
                <a:solidFill>
                  <a:srgbClr val="3B6063"/>
                </a:solidFill>
              </a:rPr>
              <a:t>Fatores que Influenciam o Habitat</a:t>
            </a:r>
            <a:endParaRPr sz="1600">
              <a:solidFill>
                <a:schemeClr val="dk1"/>
              </a:solidFill>
            </a:endParaRPr>
          </a:p>
          <a:p>
            <a:pPr indent="457200" lvl="0" marL="0" rtl="0" algn="just">
              <a:spcBef>
                <a:spcPts val="1200"/>
              </a:spcBef>
              <a:spcAft>
                <a:spcPts val="0"/>
              </a:spcAft>
              <a:buNone/>
            </a:pPr>
            <a:r>
              <a:rPr lang="pt-BR" sz="1600">
                <a:solidFill>
                  <a:schemeClr val="dk1"/>
                </a:solidFill>
              </a:rPr>
              <a:t>Os tubarões escolhem seus habitats com base em vários fatores ambientais:</a:t>
            </a:r>
            <a:endParaRPr sz="16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210" name="Google Shape;210;p33"/>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11" name="Google Shape;211;p33"/>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4"/>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Clr>
                <a:schemeClr val="dk1"/>
              </a:buClr>
              <a:buSzPts val="1600"/>
              <a:buChar char="●"/>
            </a:pPr>
            <a:r>
              <a:rPr b="1" lang="pt-BR" sz="1600">
                <a:solidFill>
                  <a:schemeClr val="dk1"/>
                </a:solidFill>
              </a:rPr>
              <a:t>Temperatura da água:</a:t>
            </a:r>
            <a:r>
              <a:rPr lang="pt-BR" sz="1600">
                <a:solidFill>
                  <a:schemeClr val="dk1"/>
                </a:solidFill>
              </a:rPr>
              <a:t> Algumas espécies, como o tubarão-martelo, preferem águas quentes, enquanto o tubarão-da-Groenlândia prospera em águas geladas.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Disponibilidade de presas:</a:t>
            </a:r>
            <a:r>
              <a:rPr lang="pt-BR" sz="1600">
                <a:solidFill>
                  <a:schemeClr val="dk1"/>
                </a:solidFill>
              </a:rPr>
              <a:t> Os tubarões seguem suas fontes de alimento, movendo-se para áreas onde a pesca é abundante.</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Tipo de fundo do mar:</a:t>
            </a:r>
            <a:r>
              <a:rPr lang="pt-BR" sz="1600">
                <a:solidFill>
                  <a:schemeClr val="dk1"/>
                </a:solidFill>
              </a:rPr>
              <a:t> Tubarões que se alimentam de crustáceos, como o tubarão-enfermeiro, preferem áreas com leitos de areia ou corais.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Níveis de oxigênio:</a:t>
            </a:r>
            <a:r>
              <a:rPr lang="pt-BR" sz="1600">
                <a:solidFill>
                  <a:schemeClr val="dk1"/>
                </a:solidFill>
              </a:rPr>
              <a:t> Águas mais profundas têm menos oxigênio, restringindo algumas espécies a áreas mais rasas.</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Tubarões em Águas Rasas</a:t>
            </a:r>
            <a:endParaRPr b="1" i="1" sz="2400">
              <a:solidFill>
                <a:srgbClr val="3B6063"/>
              </a:solidFill>
            </a:endParaRPr>
          </a:p>
          <a:p>
            <a:pPr indent="457200" lvl="0" marL="0" rtl="0" algn="just">
              <a:spcBef>
                <a:spcPts val="1200"/>
              </a:spcBef>
              <a:spcAft>
                <a:spcPts val="0"/>
              </a:spcAft>
              <a:buNone/>
            </a:pPr>
            <a:r>
              <a:rPr lang="pt-BR" sz="1600">
                <a:solidFill>
                  <a:schemeClr val="dk1"/>
                </a:solidFill>
              </a:rPr>
              <a:t>Águas costeiras rasas são os habitats mais acessíveis para tubarões e também os mais estudados. Essas áreas oferecem:</a:t>
            </a:r>
            <a:endParaRPr sz="1600">
              <a:solidFill>
                <a:schemeClr val="dk1"/>
              </a:solidFill>
            </a:endParaRPr>
          </a:p>
          <a:p>
            <a:pPr indent="-330200" lvl="0" marL="457200" rtl="0" algn="just">
              <a:spcBef>
                <a:spcPts val="1200"/>
              </a:spcBef>
              <a:spcAft>
                <a:spcPts val="0"/>
              </a:spcAft>
              <a:buClr>
                <a:schemeClr val="dk1"/>
              </a:buClr>
              <a:buSzPts val="1600"/>
              <a:buChar char="●"/>
            </a:pPr>
            <a:r>
              <a:rPr lang="pt-BR" sz="1600">
                <a:solidFill>
                  <a:schemeClr val="dk1"/>
                </a:solidFill>
              </a:rPr>
              <a:t>Abundância de peixes, crustáceos e moluscos.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Locais de reprodução e proteção para filhotes.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Recifes de corais, que abrigam espécies como tubarões-de-pontas-negras e tubarões-de-recife.</a:t>
            </a:r>
            <a:endParaRPr sz="1600">
              <a:solidFill>
                <a:schemeClr val="dk1"/>
              </a:solidFill>
            </a:endParaRPr>
          </a:p>
          <a:p>
            <a:pPr indent="0" lvl="0" marL="0" rtl="0" algn="just">
              <a:spcBef>
                <a:spcPts val="1200"/>
              </a:spcBef>
              <a:spcAft>
                <a:spcPts val="0"/>
              </a:spcAft>
              <a:buNone/>
            </a:pPr>
            <a:r>
              <a:rPr b="1" lang="pt-BR" sz="1600">
                <a:solidFill>
                  <a:srgbClr val="3B6063"/>
                </a:solidFill>
              </a:rPr>
              <a:t>Risco:</a:t>
            </a:r>
            <a:r>
              <a:rPr lang="pt-BR" sz="1600">
                <a:solidFill>
                  <a:schemeClr val="dk1"/>
                </a:solidFill>
              </a:rPr>
              <a:t> As águas rasas também são mais suscetíveis à pesca predatória e à degradação ambiental, colocando muitas espécies costeiras em perigo.</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Clr>
                <a:schemeClr val="dk1"/>
              </a:buClr>
              <a:buSzPts val="1100"/>
              <a:buFont typeface="Arial"/>
              <a:buNone/>
            </a:pPr>
            <a:r>
              <a:rPr b="1" i="1" lang="pt-BR" sz="2400">
                <a:solidFill>
                  <a:srgbClr val="3B6063"/>
                </a:solidFill>
              </a:rPr>
              <a:t>Os Reis das Águas Profundas</a:t>
            </a:r>
            <a:endParaRPr sz="1600">
              <a:solidFill>
                <a:schemeClr val="dk1"/>
              </a:solidFill>
            </a:endParaRPr>
          </a:p>
          <a:p>
            <a:pPr indent="457200" lvl="0" marL="0" rtl="0" algn="just">
              <a:spcBef>
                <a:spcPts val="1200"/>
              </a:spcBef>
              <a:spcAft>
                <a:spcPts val="0"/>
              </a:spcAft>
              <a:buNone/>
            </a:pPr>
            <a:r>
              <a:rPr lang="pt-BR" sz="1600">
                <a:solidFill>
                  <a:schemeClr val="dk1"/>
                </a:solidFill>
              </a:rPr>
              <a:t>Os tubarões que habitam as profundezas do oceano desenvolveram adaptações impressionantes para sobreviver em </a:t>
            </a:r>
            <a:endParaRPr sz="16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217" name="Google Shape;217;p34"/>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18" name="Google Shape;218;p34"/>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5"/>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lang="pt-BR" sz="1600">
                <a:solidFill>
                  <a:schemeClr val="dk1"/>
                </a:solidFill>
              </a:rPr>
              <a:t>condições extremas:</a:t>
            </a:r>
            <a:endParaRPr b="1"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Pressão intensa:</a:t>
            </a:r>
            <a:r>
              <a:rPr lang="pt-BR" sz="1600">
                <a:solidFill>
                  <a:schemeClr val="dk1"/>
                </a:solidFill>
              </a:rPr>
              <a:t> Espécies como o tubarão-bruxa têm corpos mais flexíveis e sistemas circulatórios que suportam a alta pressão.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Falta de luz:</a:t>
            </a:r>
            <a:r>
              <a:rPr lang="pt-BR" sz="1600">
                <a:solidFill>
                  <a:schemeClr val="dk1"/>
                </a:solidFill>
              </a:rPr>
              <a:t> Muitos tubarões das profundezas possuem olhos grandes ou até órgãos bioluminescentes para navegar na escuridão.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Pouca comida:</a:t>
            </a:r>
            <a:r>
              <a:rPr lang="pt-BR" sz="1600">
                <a:solidFill>
                  <a:schemeClr val="dk1"/>
                </a:solidFill>
              </a:rPr>
              <a:t> Eles têm metabolismos lentos para economizar energia em ambientes com escassez de alimentos.</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O Oceano Aberto (Zona Pelágica)</a:t>
            </a:r>
            <a:endParaRPr b="1" i="1" sz="2400">
              <a:solidFill>
                <a:srgbClr val="3B6063"/>
              </a:solidFill>
            </a:endParaRPr>
          </a:p>
          <a:p>
            <a:pPr indent="457200" lvl="0" marL="0" rtl="0" algn="just">
              <a:spcBef>
                <a:spcPts val="1200"/>
              </a:spcBef>
              <a:spcAft>
                <a:spcPts val="0"/>
              </a:spcAft>
              <a:buNone/>
            </a:pPr>
            <a:r>
              <a:rPr lang="pt-BR" sz="1600">
                <a:solidFill>
                  <a:schemeClr val="dk1"/>
                </a:solidFill>
              </a:rPr>
              <a:t>Tubarões pelágicos, como o tubarão-azul e o tubarão-mako, passam grande parte de suas vidas longe da costa. Para prosperar em um habitat tão vasto e sem pontos de referência, eles possuem:</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Corpos hidrodinâmicos:</a:t>
            </a:r>
            <a:r>
              <a:rPr lang="pt-BR" sz="1600">
                <a:solidFill>
                  <a:schemeClr val="dk1"/>
                </a:solidFill>
              </a:rPr>
              <a:t> Para nadar longas distâncias com eficiência.</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Sentidos aguçados:</a:t>
            </a:r>
            <a:r>
              <a:rPr lang="pt-BR" sz="1600">
                <a:solidFill>
                  <a:schemeClr val="dk1"/>
                </a:solidFill>
              </a:rPr>
              <a:t> Como olfato e sensores elétricos para localizar presas em grandes áreas.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Clr>
                <a:schemeClr val="dk1"/>
              </a:buClr>
              <a:buSzPts val="1100"/>
              <a:buFont typeface="Arial"/>
              <a:buNone/>
            </a:pPr>
            <a:r>
              <a:rPr b="1" i="1" lang="pt-BR" sz="2400">
                <a:solidFill>
                  <a:srgbClr val="3B6063"/>
                </a:solidFill>
              </a:rPr>
              <a:t>Habitantes das Regiões Polares</a:t>
            </a:r>
            <a:endParaRPr sz="1600">
              <a:solidFill>
                <a:schemeClr val="dk1"/>
              </a:solidFill>
            </a:endParaRPr>
          </a:p>
          <a:p>
            <a:pPr indent="457200" lvl="0" marL="0" rtl="0" algn="just">
              <a:spcBef>
                <a:spcPts val="1200"/>
              </a:spcBef>
              <a:spcAft>
                <a:spcPts val="0"/>
              </a:spcAft>
              <a:buNone/>
            </a:pPr>
            <a:r>
              <a:rPr lang="pt-BR" sz="1600">
                <a:solidFill>
                  <a:schemeClr val="dk1"/>
                </a:solidFill>
              </a:rPr>
              <a:t>Os tubarões das regiões polares, como o tubarão-da-Groenlândia, são mestres da sobrevivência no frio extremo. Eles têm: </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Sangue com substâncias anticongelantes: </a:t>
            </a:r>
            <a:r>
              <a:rPr lang="pt-BR" sz="1600">
                <a:solidFill>
                  <a:schemeClr val="dk1"/>
                </a:solidFill>
              </a:rPr>
              <a:t>Para impedir </a:t>
            </a:r>
            <a:endParaRPr sz="1600">
              <a:solidFill>
                <a:schemeClr val="dk1"/>
              </a:solidFill>
            </a:endParaRPr>
          </a:p>
        </p:txBody>
      </p:sp>
      <p:sp>
        <p:nvSpPr>
          <p:cNvPr id="224" name="Google Shape;224;p35"/>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25" name="Google Shape;225;p35"/>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6"/>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rPr lang="pt-BR" sz="1600">
                <a:solidFill>
                  <a:schemeClr val="dk1"/>
                </a:solidFill>
              </a:rPr>
              <a:t>que os fluidos corporais congelem.</a:t>
            </a:r>
            <a:endParaRPr sz="1600">
              <a:solidFill>
                <a:schemeClr val="dk1"/>
              </a:solidFill>
            </a:endParaRPr>
          </a:p>
          <a:p>
            <a:pPr indent="-361950" lvl="0" marL="457200" rtl="0" algn="just">
              <a:spcBef>
                <a:spcPts val="0"/>
              </a:spcBef>
              <a:spcAft>
                <a:spcPts val="0"/>
              </a:spcAft>
              <a:buClr>
                <a:schemeClr val="dk1"/>
              </a:buClr>
              <a:buSzPts val="2100"/>
              <a:buChar char="●"/>
            </a:pPr>
            <a:r>
              <a:rPr b="1" lang="pt-BR" sz="1600">
                <a:solidFill>
                  <a:schemeClr val="dk1"/>
                </a:solidFill>
              </a:rPr>
              <a:t>Longevidade extrema:</a:t>
            </a:r>
            <a:r>
              <a:rPr lang="pt-BR" sz="1600">
                <a:solidFill>
                  <a:schemeClr val="dk1"/>
                </a:solidFill>
              </a:rPr>
              <a:t> O tubarão-da-Groenlândia é um dos animais mais longevos do planeta, vivendo mais de 400 anos.</a:t>
            </a:r>
            <a:endParaRPr sz="21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Habitats Específicos de Espécies Notáveis</a:t>
            </a:r>
            <a:endParaRPr b="1" i="1" sz="2400">
              <a:solidFill>
                <a:srgbClr val="3B6063"/>
              </a:solidFill>
            </a:endParaRPr>
          </a:p>
          <a:p>
            <a:pPr indent="-330200" lvl="0" marL="457200" rtl="0" algn="just">
              <a:spcBef>
                <a:spcPts val="1200"/>
              </a:spcBef>
              <a:spcAft>
                <a:spcPts val="0"/>
              </a:spcAft>
              <a:buClr>
                <a:schemeClr val="dk1"/>
              </a:buClr>
              <a:buSzPts val="1600"/>
              <a:buAutoNum type="arabicPeriod"/>
            </a:pPr>
            <a:r>
              <a:rPr b="1" lang="pt-BR" sz="1600">
                <a:solidFill>
                  <a:schemeClr val="dk1"/>
                </a:solidFill>
              </a:rPr>
              <a:t>Tubarão-branco:</a:t>
            </a:r>
            <a:r>
              <a:rPr lang="pt-BR" sz="1600">
                <a:solidFill>
                  <a:schemeClr val="dk1"/>
                </a:solidFill>
              </a:rPr>
              <a:t> Prefere águas temperadas e costeiras, mas pode viajar longas distâncias em busca de presas.</a:t>
            </a:r>
            <a:endParaRPr sz="1600">
              <a:solidFill>
                <a:schemeClr val="dk1"/>
              </a:solidFill>
            </a:endParaRPr>
          </a:p>
          <a:p>
            <a:pPr indent="-330200" lvl="0" marL="457200" rtl="0" algn="just">
              <a:spcBef>
                <a:spcPts val="0"/>
              </a:spcBef>
              <a:spcAft>
                <a:spcPts val="0"/>
              </a:spcAft>
              <a:buClr>
                <a:schemeClr val="dk1"/>
              </a:buClr>
              <a:buSzPts val="1600"/>
              <a:buAutoNum type="arabicPeriod"/>
            </a:pPr>
            <a:r>
              <a:rPr b="1" lang="pt-BR" sz="1600">
                <a:solidFill>
                  <a:schemeClr val="dk1"/>
                </a:solidFill>
              </a:rPr>
              <a:t>Tubarão-baleia:</a:t>
            </a:r>
            <a:r>
              <a:rPr lang="pt-BR" sz="1600">
                <a:solidFill>
                  <a:schemeClr val="dk1"/>
                </a:solidFill>
              </a:rPr>
              <a:t> Habita águas tropicais e subtropicais, muitas vezes migrando para áreas ricas em plâncton.</a:t>
            </a:r>
            <a:endParaRPr sz="1600">
              <a:solidFill>
                <a:schemeClr val="dk1"/>
              </a:solidFill>
            </a:endParaRPr>
          </a:p>
          <a:p>
            <a:pPr indent="-330200" lvl="0" marL="457200" rtl="0" algn="just">
              <a:spcBef>
                <a:spcPts val="0"/>
              </a:spcBef>
              <a:spcAft>
                <a:spcPts val="0"/>
              </a:spcAft>
              <a:buClr>
                <a:schemeClr val="dk1"/>
              </a:buClr>
              <a:buSzPts val="1600"/>
              <a:buAutoNum type="arabicPeriod"/>
            </a:pPr>
            <a:r>
              <a:rPr b="1" lang="pt-BR" sz="1600">
                <a:solidFill>
                  <a:schemeClr val="dk1"/>
                </a:solidFill>
              </a:rPr>
              <a:t>Tubarão-tigre:</a:t>
            </a:r>
            <a:r>
              <a:rPr lang="pt-BR" sz="1600">
                <a:solidFill>
                  <a:schemeClr val="dk1"/>
                </a:solidFill>
              </a:rPr>
              <a:t> Pode ser encontrado em águas tropicais e temperadas, tanto costeiras quanto abertas.</a:t>
            </a:r>
            <a:endParaRPr sz="1600">
              <a:solidFill>
                <a:schemeClr val="dk1"/>
              </a:solidFill>
            </a:endParaRPr>
          </a:p>
          <a:p>
            <a:pPr indent="-330200" lvl="0" marL="457200" rtl="0" algn="just">
              <a:spcBef>
                <a:spcPts val="0"/>
              </a:spcBef>
              <a:spcAft>
                <a:spcPts val="0"/>
              </a:spcAft>
              <a:buClr>
                <a:schemeClr val="dk1"/>
              </a:buClr>
              <a:buSzPts val="1600"/>
              <a:buAutoNum type="arabicPeriod"/>
            </a:pPr>
            <a:r>
              <a:rPr b="1" lang="pt-BR" sz="1600">
                <a:solidFill>
                  <a:schemeClr val="dk1"/>
                </a:solidFill>
              </a:rPr>
              <a:t>Tubarão-martelo:</a:t>
            </a:r>
            <a:r>
              <a:rPr lang="pt-BR" sz="1600">
                <a:solidFill>
                  <a:schemeClr val="dk1"/>
                </a:solidFill>
              </a:rPr>
              <a:t> Frequenta águas tropicais e subtropicais, especialmente perto de recifes.</a:t>
            </a:r>
            <a:endParaRPr sz="21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Clr>
                <a:schemeClr val="dk1"/>
              </a:buClr>
              <a:buSzPts val="1100"/>
              <a:buFont typeface="Arial"/>
              <a:buNone/>
            </a:pPr>
            <a:r>
              <a:rPr b="1" i="1" lang="pt-BR" sz="2400">
                <a:solidFill>
                  <a:srgbClr val="3B6063"/>
                </a:solidFill>
              </a:rPr>
              <a:t>Mudanças Climáticas e Impacto no Habitat</a:t>
            </a:r>
            <a:endParaRPr sz="1600">
              <a:solidFill>
                <a:schemeClr val="dk1"/>
              </a:solidFill>
            </a:endParaRPr>
          </a:p>
          <a:p>
            <a:pPr indent="457200" lvl="0" marL="0" rtl="0" algn="just">
              <a:spcBef>
                <a:spcPts val="1200"/>
              </a:spcBef>
              <a:spcAft>
                <a:spcPts val="0"/>
              </a:spcAft>
              <a:buNone/>
            </a:pPr>
            <a:r>
              <a:rPr lang="pt-BR" sz="1600">
                <a:solidFill>
                  <a:schemeClr val="dk1"/>
                </a:solidFill>
              </a:rPr>
              <a:t>O aquecimento global e a poluição dos oceanos estão alterando os habitats dos tubarões de maneira preocupante.</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Mudança na distribuição:</a:t>
            </a:r>
            <a:r>
              <a:rPr lang="pt-BR" sz="1600">
                <a:solidFill>
                  <a:schemeClr val="dk1"/>
                </a:solidFill>
              </a:rPr>
              <a:t> Algumas espécies estão migrando para águas mais frias em busca de temperaturas ideais.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Redução de habitats:</a:t>
            </a:r>
            <a:r>
              <a:rPr lang="pt-BR" sz="1600">
                <a:solidFill>
                  <a:schemeClr val="dk1"/>
                </a:solidFill>
              </a:rPr>
              <a:t> Recifes de corais estão morrendo devido ao aumento da temperatura e da acidificação dos oceanos, privando tubarões-de-recife de seus lares.</a:t>
            </a:r>
            <a:endParaRPr b="1" sz="2100">
              <a:solidFill>
                <a:schemeClr val="dk1"/>
              </a:solidFill>
            </a:endParaRPr>
          </a:p>
        </p:txBody>
      </p:sp>
      <p:sp>
        <p:nvSpPr>
          <p:cNvPr id="231" name="Google Shape;231;p36"/>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32" name="Google Shape;232;p36"/>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7"/>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Clr>
                <a:schemeClr val="dk1"/>
              </a:buClr>
              <a:buSzPts val="1600"/>
              <a:buChar char="●"/>
            </a:pPr>
            <a:r>
              <a:rPr b="1" lang="pt-BR" sz="1600">
                <a:solidFill>
                  <a:schemeClr val="dk1"/>
                </a:solidFill>
              </a:rPr>
              <a:t>Aumento da poluição:</a:t>
            </a:r>
            <a:r>
              <a:rPr lang="pt-BR" sz="1600">
                <a:solidFill>
                  <a:schemeClr val="dk1"/>
                </a:solidFill>
              </a:rPr>
              <a:t> Microplásticos e resíduos industriais estão contaminando áreas antes habitáveis.</a:t>
            </a:r>
            <a:endParaRPr sz="2100">
              <a:solidFill>
                <a:schemeClr val="dk1"/>
              </a:solidFill>
            </a:endParaRPr>
          </a:p>
          <a:p>
            <a:pPr indent="0" lvl="0" marL="0" rtl="0" algn="just">
              <a:lnSpc>
                <a:spcPct val="100000"/>
              </a:lnSpc>
              <a:spcBef>
                <a:spcPts val="1200"/>
              </a:spcBef>
              <a:spcAft>
                <a:spcPts val="0"/>
              </a:spcAft>
              <a:buNone/>
            </a:pPr>
            <a:r>
              <a:t/>
            </a:r>
            <a:endParaRPr b="1" sz="2100">
              <a:solidFill>
                <a:schemeClr val="dk1"/>
              </a:solidFill>
            </a:endParaRPr>
          </a:p>
        </p:txBody>
      </p:sp>
      <p:sp>
        <p:nvSpPr>
          <p:cNvPr id="238" name="Google Shape;238;p37"/>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39" name="Google Shape;239;p37"/>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58281"/>
        </a:solidFill>
      </p:bgPr>
    </p:bg>
    <p:spTree>
      <p:nvGrpSpPr>
        <p:cNvPr id="243" name="Shape 243"/>
        <p:cNvGrpSpPr/>
        <p:nvPr/>
      </p:nvGrpSpPr>
      <p:grpSpPr>
        <a:xfrm>
          <a:off x="0" y="0"/>
          <a:ext cx="0" cy="0"/>
          <a:chOff x="0" y="0"/>
          <a:chExt cx="0" cy="0"/>
        </a:xfrm>
      </p:grpSpPr>
      <p:sp>
        <p:nvSpPr>
          <p:cNvPr id="244" name="Google Shape;244;p38"/>
          <p:cNvSpPr/>
          <p:nvPr/>
        </p:nvSpPr>
        <p:spPr>
          <a:xfrm>
            <a:off x="837300" y="40356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5" name="Google Shape;245;p38"/>
          <p:cNvSpPr txBox="1"/>
          <p:nvPr/>
        </p:nvSpPr>
        <p:spPr>
          <a:xfrm>
            <a:off x="837300" y="4280850"/>
            <a:ext cx="5885400" cy="21303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lang="pt-BR" sz="1600">
                <a:solidFill>
                  <a:schemeClr val="lt1"/>
                </a:solidFill>
              </a:rPr>
              <a:t>Os tubarões são exemplos extraordinários de adaptação, capazes de viver em uma ampla gama de habitats marinhos. No entanto, a saúde desses ambientes está intrinsecamente ligada à nossa responsabilidade de proteger os oceanos. Entender onde os tubarões vivem nos ajuda a reconhecer a importância de cada ecossistema marinho, desde os recifes tropicais até as profundezas misteriosas.</a:t>
            </a:r>
            <a:endParaRPr sz="1600">
              <a:solidFill>
                <a:schemeClr val="lt1"/>
              </a:solidFill>
            </a:endParaRPr>
          </a:p>
        </p:txBody>
      </p:sp>
      <p:sp>
        <p:nvSpPr>
          <p:cNvPr id="246" name="Google Shape;246;p38"/>
          <p:cNvSpPr/>
          <p:nvPr/>
        </p:nvSpPr>
        <p:spPr>
          <a:xfrm>
            <a:off x="837300" y="65583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7" name="Google Shape;247;p38"/>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48" name="Google Shape;248;p38"/>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3CFC3"/>
        </a:solidFill>
      </p:bgPr>
    </p:bg>
    <p:spTree>
      <p:nvGrpSpPr>
        <p:cNvPr id="252" name="Shape 252"/>
        <p:cNvGrpSpPr/>
        <p:nvPr/>
      </p:nvGrpSpPr>
      <p:grpSpPr>
        <a:xfrm>
          <a:off x="0" y="0"/>
          <a:ext cx="0" cy="0"/>
          <a:chOff x="0" y="0"/>
          <a:chExt cx="0" cy="0"/>
        </a:xfrm>
      </p:grpSpPr>
      <p:pic>
        <p:nvPicPr>
          <p:cNvPr id="253" name="Google Shape;253;p39"/>
          <p:cNvPicPr preferRelativeResize="0"/>
          <p:nvPr/>
        </p:nvPicPr>
        <p:blipFill>
          <a:blip r:embed="rId3">
            <a:alphaModFix/>
          </a:blip>
          <a:stretch>
            <a:fillRect/>
          </a:stretch>
        </p:blipFill>
        <p:spPr>
          <a:xfrm>
            <a:off x="0" y="6371995"/>
            <a:ext cx="7560000" cy="4320005"/>
          </a:xfrm>
          <a:prstGeom prst="rect">
            <a:avLst/>
          </a:prstGeom>
          <a:noFill/>
          <a:ln>
            <a:noFill/>
          </a:ln>
        </p:spPr>
      </p:pic>
      <p:sp>
        <p:nvSpPr>
          <p:cNvPr id="254" name="Google Shape;254;p39"/>
          <p:cNvSpPr/>
          <p:nvPr/>
        </p:nvSpPr>
        <p:spPr>
          <a:xfrm>
            <a:off x="2430780" y="2071550"/>
            <a:ext cx="2698444" cy="2244450"/>
          </a:xfrm>
          <a:prstGeom prst="rect">
            <a:avLst/>
          </a:prstGeom>
        </p:spPr>
        <p:txBody>
          <a:bodyPr>
            <a:prstTxWarp prst="textPlain"/>
          </a:bodyPr>
          <a:lstStyle/>
          <a:p>
            <a:pPr lvl="0" algn="ctr"/>
            <a:r>
              <a:rPr b="1" i="0">
                <a:ln cap="flat" cmpd="sng" w="76200">
                  <a:solidFill>
                    <a:srgbClr val="00404D"/>
                  </a:solidFill>
                  <a:prstDash val="solid"/>
                  <a:round/>
                  <a:headEnd len="sm" w="sm" type="none"/>
                  <a:tailEnd len="sm" w="sm" type="none"/>
                </a:ln>
                <a:noFill/>
                <a:latin typeface="Arial"/>
              </a:rPr>
              <a:t>05</a:t>
            </a:r>
          </a:p>
        </p:txBody>
      </p:sp>
      <p:sp>
        <p:nvSpPr>
          <p:cNvPr id="255" name="Google Shape;255;p39"/>
          <p:cNvSpPr txBox="1"/>
          <p:nvPr/>
        </p:nvSpPr>
        <p:spPr>
          <a:xfrm>
            <a:off x="1386600" y="4732925"/>
            <a:ext cx="47868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4000">
                <a:solidFill>
                  <a:srgbClr val="00404D"/>
                </a:solidFill>
                <a:latin typeface="Roboto Serif"/>
                <a:ea typeface="Roboto Serif"/>
                <a:cs typeface="Roboto Serif"/>
                <a:sym typeface="Roboto Serif"/>
              </a:rPr>
              <a:t>PREDADORES COM  PROPÓSITO</a:t>
            </a:r>
            <a:endParaRPr b="1" sz="4000">
              <a:solidFill>
                <a:srgbClr val="00404D"/>
              </a:solidFill>
              <a:latin typeface="Roboto Serif"/>
              <a:ea typeface="Roboto Serif"/>
              <a:cs typeface="Roboto Serif"/>
              <a:sym typeface="Roboto Serif"/>
            </a:endParaRPr>
          </a:p>
        </p:txBody>
      </p:sp>
      <p:sp>
        <p:nvSpPr>
          <p:cNvPr id="256" name="Google Shape;256;p39"/>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57" name="Google Shape;257;p39"/>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0"/>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457200" lvl="0" marL="0" rtl="0" algn="just">
              <a:spcBef>
                <a:spcPts val="0"/>
              </a:spcBef>
              <a:spcAft>
                <a:spcPts val="0"/>
              </a:spcAft>
              <a:buNone/>
            </a:pPr>
            <a:r>
              <a:rPr lang="pt-BR" sz="1600">
                <a:solidFill>
                  <a:schemeClr val="dk1"/>
                </a:solidFill>
              </a:rPr>
              <a:t>A dieta dos tubarões é uma das características mais fascinantes sobre essas criaturas. Embora muitas pessoas imaginem que todos os tubarões sejam predadores ferozes, a realidade é muito mais diversa. Suas escolhas alimentares variam amplamente, desde plâncton até grandes mamíferos marinhos. Este capítulo explora as diferentes dietas dos tubarões, como eles caçam, e as adaptações que os tornam predadores tão bem-sucedidos.</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Como os Tubarões Escolhem Suas Presas</a:t>
            </a:r>
            <a:endParaRPr b="1" i="1" sz="2400">
              <a:solidFill>
                <a:srgbClr val="3B6063"/>
              </a:solidFill>
            </a:endParaRPr>
          </a:p>
          <a:p>
            <a:pPr indent="457200" lvl="0" marL="0" rtl="0" algn="just">
              <a:spcBef>
                <a:spcPts val="1200"/>
              </a:spcBef>
              <a:spcAft>
                <a:spcPts val="0"/>
              </a:spcAft>
              <a:buNone/>
            </a:pPr>
            <a:r>
              <a:rPr lang="pt-BR" sz="1600">
                <a:solidFill>
                  <a:schemeClr val="dk1"/>
                </a:solidFill>
              </a:rPr>
              <a:t>Os tubarões são caçadores oportunistas. Isso significa que, em vez de perseguirem alvos específicos, eles muitas vezes aproveitam oportunidades fáceis de alimentação. Suas presas dependem de fatores como:</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Tamanho:</a:t>
            </a:r>
            <a:r>
              <a:rPr lang="pt-BR" sz="1600">
                <a:solidFill>
                  <a:schemeClr val="dk1"/>
                </a:solidFill>
              </a:rPr>
              <a:t> Tubarões maiores tendem a caçar presas maiores, enquanto espécies menores se alimentam de pequenos peixes ou crustáceos.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Habitat:</a:t>
            </a:r>
            <a:r>
              <a:rPr lang="pt-BR" sz="1600">
                <a:solidFill>
                  <a:schemeClr val="dk1"/>
                </a:solidFill>
              </a:rPr>
              <a:t> Tubarões que vivem em recifes têm dietas diferentes daqueles que habitam águas abertas ou profundas.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Disponibilidade:</a:t>
            </a:r>
            <a:r>
              <a:rPr lang="pt-BR" sz="1600">
                <a:solidFill>
                  <a:schemeClr val="dk1"/>
                </a:solidFill>
              </a:rPr>
              <a:t> Eles seguem as migrações de cardumes e ajustam sua dieta com base na oferta de alimentos no ambiente.</a:t>
            </a:r>
            <a:endParaRPr sz="1600">
              <a:solidFill>
                <a:schemeClr val="dk1"/>
              </a:solidFill>
            </a:endParaRPr>
          </a:p>
        </p:txBody>
      </p:sp>
      <p:sp>
        <p:nvSpPr>
          <p:cNvPr id="263" name="Google Shape;263;p40"/>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64" name="Google Shape;264;p40"/>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1"/>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b="1" i="1" lang="pt-BR" sz="2400">
                <a:solidFill>
                  <a:srgbClr val="3B6063"/>
                </a:solidFill>
              </a:rPr>
              <a:t>Tipos de Dietas dos Tubarões</a:t>
            </a:r>
            <a:endParaRPr b="1" i="1" sz="2400">
              <a:solidFill>
                <a:srgbClr val="3B6063"/>
              </a:solidFill>
            </a:endParaRPr>
          </a:p>
          <a:p>
            <a:pPr indent="0" lvl="0" marL="0" rtl="0" algn="just">
              <a:spcBef>
                <a:spcPts val="1200"/>
              </a:spcBef>
              <a:spcAft>
                <a:spcPts val="0"/>
              </a:spcAft>
              <a:buClr>
                <a:schemeClr val="dk1"/>
              </a:buClr>
              <a:buSzPts val="1100"/>
              <a:buFont typeface="Arial"/>
              <a:buNone/>
            </a:pPr>
            <a:r>
              <a:rPr b="1" lang="pt-BR" sz="1600">
                <a:solidFill>
                  <a:srgbClr val="3B6063"/>
                </a:solidFill>
              </a:rPr>
              <a:t>1. Carnívoros – Os Predadores Clássicos</a:t>
            </a:r>
            <a:endParaRPr b="1" sz="1600">
              <a:solidFill>
                <a:srgbClr val="3B6063"/>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A maioria dos tubarões se alimentam de carne, como peixes, lulas e crustáceos. Espécies notáveis incluem:</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Tubarão-branco:</a:t>
            </a:r>
            <a:r>
              <a:rPr lang="pt-BR" sz="1600">
                <a:solidFill>
                  <a:schemeClr val="dk1"/>
                </a:solidFill>
              </a:rPr>
              <a:t> Conhecido por caçar focas, leões-marinhos e até carcaças de baleias. Ele embosca suas presas debaixo para surpreendê-las.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Tubarão-martelo:</a:t>
            </a:r>
            <a:r>
              <a:rPr lang="pt-BR" sz="1600">
                <a:solidFill>
                  <a:schemeClr val="dk1"/>
                </a:solidFill>
              </a:rPr>
              <a:t> Alimenta-se de arraias e pequenos peixes, usando sua cabeça em forma de martelo para localizar presas enterradas na areia.</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Tubarão-tigre:</a:t>
            </a:r>
            <a:r>
              <a:rPr lang="pt-BR" sz="1600">
                <a:solidFill>
                  <a:schemeClr val="dk1"/>
                </a:solidFill>
              </a:rPr>
              <a:t> Apelidado de “lixeira dos mares” devido à sua dieta diversificada, que inclui tartarugas, aves marinhas, e até itens não comestíveis descartados pelos humanos.</a:t>
            </a:r>
            <a:endParaRPr sz="1600">
              <a:solidFill>
                <a:schemeClr val="dk1"/>
              </a:solidFill>
            </a:endParaRPr>
          </a:p>
          <a:p>
            <a:pPr indent="0" lvl="0" marL="0" rtl="0" algn="just">
              <a:spcBef>
                <a:spcPts val="1200"/>
              </a:spcBef>
              <a:spcAft>
                <a:spcPts val="0"/>
              </a:spcAft>
              <a:buClr>
                <a:schemeClr val="dk1"/>
              </a:buClr>
              <a:buSzPts val="1100"/>
              <a:buFont typeface="Arial"/>
              <a:buNone/>
            </a:pPr>
            <a:r>
              <a:rPr b="1" lang="pt-BR" sz="1600">
                <a:solidFill>
                  <a:srgbClr val="3B6063"/>
                </a:solidFill>
              </a:rPr>
              <a:t>2. Filtradores – Os Gigantes Gentis</a:t>
            </a:r>
            <a:endParaRPr b="1" sz="1600">
              <a:solidFill>
                <a:srgbClr val="3B6063"/>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Espécies como o tubarão-baleia e o tubarão-peregrino filtram plâncton e pequenos organismos da água. Eles nadam com a boca aberta, capturando grandes volumes de água e separando as partículas alimentares.</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Tubarão-baleia:</a:t>
            </a:r>
            <a:r>
              <a:rPr lang="pt-BR" sz="1600">
                <a:solidFill>
                  <a:schemeClr val="dk1"/>
                </a:solidFill>
              </a:rPr>
              <a:t> Maior peixe do mundo, consome pequenos camarões, ovos de peixes e plâncton.</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Tubarão-peregrino:</a:t>
            </a:r>
            <a:r>
              <a:rPr lang="pt-BR" sz="1600">
                <a:solidFill>
                  <a:schemeClr val="dk1"/>
                </a:solidFill>
              </a:rPr>
              <a:t> Segundo maior peixe, filtra plâncton enquanto nada lentamente.</a:t>
            </a:r>
            <a:endParaRPr sz="1600">
              <a:solidFill>
                <a:schemeClr val="dk1"/>
              </a:solidFill>
            </a:endParaRPr>
          </a:p>
          <a:p>
            <a:pPr indent="0" lvl="0" marL="0" rtl="0" algn="just">
              <a:spcBef>
                <a:spcPts val="1200"/>
              </a:spcBef>
              <a:spcAft>
                <a:spcPts val="0"/>
              </a:spcAft>
              <a:buClr>
                <a:schemeClr val="dk1"/>
              </a:buClr>
              <a:buSzPts val="1100"/>
              <a:buFont typeface="Arial"/>
              <a:buNone/>
            </a:pPr>
            <a:r>
              <a:rPr b="1" lang="pt-BR" sz="1600">
                <a:solidFill>
                  <a:srgbClr val="3B6063"/>
                </a:solidFill>
              </a:rPr>
              <a:t>3. Esmagadores – Especialistas em Crustáceos</a:t>
            </a:r>
            <a:endParaRPr b="1" sz="1600">
              <a:solidFill>
                <a:srgbClr val="3B6063"/>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Alguns tubarões, como o tubarão-enfermeiro, têm mandíbulas poderosas e dentes achatados que usam para esmagar crustáceos, moluscos e ouriços-do-mar.</a:t>
            </a:r>
            <a:endParaRPr sz="21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270" name="Google Shape;270;p41"/>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71" name="Google Shape;271;p41"/>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457200" lvl="0" marL="0" rtl="0" algn="just">
              <a:spcBef>
                <a:spcPts val="0"/>
              </a:spcBef>
              <a:spcAft>
                <a:spcPts val="0"/>
              </a:spcAft>
              <a:buNone/>
            </a:pPr>
            <a:r>
              <a:rPr lang="pt-BR" sz="1600">
                <a:solidFill>
                  <a:schemeClr val="dk1"/>
                </a:solidFill>
              </a:rPr>
              <a:t>Os tubarões são criaturas essenciais para a saúde dos ecossistemas marinhos. Ao longo de milhões de anos, eles desempenharam um papel fundamental como predadores no topo da cadeia alimentar, regulando populações de espécies marinhas e mantendo o equilíbrio natural dos oceanos. Infelizmente, sua imagem tem sido distorcida por mitos e exageros, levando muitas pessoas a vê-los apenas como ameaças, e não como peças-chave do ecossistema marinho.</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O Papel Ecológico dos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Tubarões são conhecidos como "guardiões dos oceanos" porque ajudam a:</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Controlar populações de presas:</a:t>
            </a:r>
            <a:r>
              <a:rPr lang="pt-BR" sz="1600">
                <a:solidFill>
                  <a:schemeClr val="dk1"/>
                </a:solidFill>
              </a:rPr>
              <a:t> Eles regulam o número de peixes e outras espécies marinhas, evitando superpopulações que poderiam causar o colapso de ecossistemas locais.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Selecionar os mais fortes:</a:t>
            </a:r>
            <a:r>
              <a:rPr lang="pt-BR" sz="1600">
                <a:solidFill>
                  <a:schemeClr val="dk1"/>
                </a:solidFill>
              </a:rPr>
              <a:t> Tubarões geralmente caçam presas mais fracas ou doentes, ajudando a manter a saúde genética das populações.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Impactar cadeias alimentares:</a:t>
            </a:r>
            <a:r>
              <a:rPr lang="pt-BR" sz="1600">
                <a:solidFill>
                  <a:schemeClr val="dk1"/>
                </a:solidFill>
              </a:rPr>
              <a:t> Sua presença pode moldar o comportamento das espécies, influenciando a distribuição de cardumes e a saúde de recifes de corais.</a:t>
            </a:r>
            <a:endParaRPr sz="1600">
              <a:solidFill>
                <a:schemeClr val="dk1"/>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Por exemplo, em áreas onde tubarões desapareceram, observou-se um aumento descontrolado de herbívoros marinhos, que acabam devastando recifes de corais essenciais para a biodiversidade.</a:t>
            </a:r>
            <a:endParaRPr b="1" i="1" sz="2400">
              <a:solidFill>
                <a:srgbClr val="3B6063"/>
              </a:solidFill>
            </a:endParaRPr>
          </a:p>
          <a:p>
            <a:pPr indent="457200" lvl="0" marL="0" rtl="0" algn="just">
              <a:spcBef>
                <a:spcPts val="1200"/>
              </a:spcBef>
              <a:spcAft>
                <a:spcPts val="1200"/>
              </a:spcAft>
              <a:buNone/>
            </a:pPr>
            <a:r>
              <a:t/>
            </a:r>
            <a:endParaRPr sz="1600">
              <a:solidFill>
                <a:schemeClr val="dk1"/>
              </a:solidFill>
            </a:endParaRPr>
          </a:p>
        </p:txBody>
      </p:sp>
      <p:sp>
        <p:nvSpPr>
          <p:cNvPr id="72" name="Google Shape;72;p15"/>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73" name="Google Shape;73;p15"/>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2"/>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330200" lvl="0" marL="457200" rtl="0" algn="just">
              <a:spcBef>
                <a:spcPts val="1200"/>
              </a:spcBef>
              <a:spcAft>
                <a:spcPts val="0"/>
              </a:spcAft>
              <a:buClr>
                <a:schemeClr val="dk1"/>
              </a:buClr>
              <a:buSzPts val="1600"/>
              <a:buChar char="●"/>
            </a:pPr>
            <a:r>
              <a:rPr b="1" lang="pt-BR" sz="1600">
                <a:solidFill>
                  <a:schemeClr val="dk1"/>
                </a:solidFill>
              </a:rPr>
              <a:t>Tubarão-enfermeiro:</a:t>
            </a:r>
            <a:r>
              <a:rPr lang="pt-BR" sz="1600">
                <a:solidFill>
                  <a:schemeClr val="dk1"/>
                </a:solidFill>
              </a:rPr>
              <a:t> Vive em recifes de corais e passa grande parte do tempo no fundo do mar, caçando presas escondidas.</a:t>
            </a:r>
            <a:endParaRPr sz="1600">
              <a:solidFill>
                <a:schemeClr val="dk1"/>
              </a:solidFill>
            </a:endParaRPr>
          </a:p>
          <a:p>
            <a:pPr indent="0" lvl="0" marL="0" rtl="0" algn="just">
              <a:spcBef>
                <a:spcPts val="1200"/>
              </a:spcBef>
              <a:spcAft>
                <a:spcPts val="0"/>
              </a:spcAft>
              <a:buClr>
                <a:schemeClr val="dk1"/>
              </a:buClr>
              <a:buSzPts val="1100"/>
              <a:buFont typeface="Arial"/>
              <a:buNone/>
            </a:pPr>
            <a:r>
              <a:rPr b="1" lang="pt-BR" sz="1600">
                <a:solidFill>
                  <a:srgbClr val="3B6063"/>
                </a:solidFill>
              </a:rPr>
              <a:t>4. Onívoros – Predadores Adaptáveis</a:t>
            </a:r>
            <a:endParaRPr b="1" sz="1600">
              <a:solidFill>
                <a:srgbClr val="3B6063"/>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Certos tubarões combinam carne com matéria vegetal em suas dietas. Estudos recentes mostraram que algumas espécies consomem algas e ervas marinhas, adaptando-se a ambientes onde as presas carnívoras podem ser escassas.</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Exemplo:</a:t>
            </a:r>
            <a:r>
              <a:rPr lang="pt-BR" sz="1600">
                <a:solidFill>
                  <a:schemeClr val="dk1"/>
                </a:solidFill>
              </a:rPr>
              <a:t> O tubarão-limão já foi observado consumindo matéria vegetal em manguezais.</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Técnicas de Caça dos Tubarões</a:t>
            </a:r>
            <a:endParaRPr b="1" i="1" sz="2400">
              <a:solidFill>
                <a:srgbClr val="3B6063"/>
              </a:solidFill>
            </a:endParaRPr>
          </a:p>
          <a:p>
            <a:pPr indent="0" lvl="0" marL="0" rtl="0" algn="just">
              <a:spcBef>
                <a:spcPts val="1200"/>
              </a:spcBef>
              <a:spcAft>
                <a:spcPts val="0"/>
              </a:spcAft>
              <a:buNone/>
            </a:pPr>
            <a:r>
              <a:rPr b="1" lang="pt-BR" sz="1600">
                <a:solidFill>
                  <a:srgbClr val="3B6063"/>
                </a:solidFill>
              </a:rPr>
              <a:t>Emboscadas</a:t>
            </a:r>
            <a:endParaRPr b="1" sz="1600">
              <a:solidFill>
                <a:srgbClr val="3B6063"/>
              </a:solidFill>
            </a:endParaRPr>
          </a:p>
          <a:p>
            <a:pPr indent="457200" lvl="0" marL="0" rtl="0" algn="just">
              <a:spcBef>
                <a:spcPts val="1200"/>
              </a:spcBef>
              <a:spcAft>
                <a:spcPts val="0"/>
              </a:spcAft>
              <a:buNone/>
            </a:pPr>
            <a:r>
              <a:rPr lang="pt-BR" sz="1600">
                <a:solidFill>
                  <a:schemeClr val="dk1"/>
                </a:solidFill>
              </a:rPr>
              <a:t>Espécies como o tubarão-branco utilizam técnicas de emboscada, atacando de baixo ou de trás para surpreender suas presas.</a:t>
            </a:r>
            <a:endParaRPr sz="1600">
              <a:solidFill>
                <a:schemeClr val="dk1"/>
              </a:solidFill>
            </a:endParaRPr>
          </a:p>
          <a:p>
            <a:pPr indent="0" lvl="0" marL="0" rtl="0" algn="just">
              <a:spcBef>
                <a:spcPts val="1200"/>
              </a:spcBef>
              <a:spcAft>
                <a:spcPts val="0"/>
              </a:spcAft>
              <a:buClr>
                <a:schemeClr val="dk1"/>
              </a:buClr>
              <a:buSzPts val="1100"/>
              <a:buFont typeface="Arial"/>
              <a:buNone/>
            </a:pPr>
            <a:r>
              <a:rPr b="1" lang="pt-BR" sz="1600">
                <a:solidFill>
                  <a:srgbClr val="3B6063"/>
                </a:solidFill>
              </a:rPr>
              <a:t>Caça em Grupo:</a:t>
            </a:r>
            <a:endParaRPr b="1" sz="1600">
              <a:solidFill>
                <a:srgbClr val="3B6063"/>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Alguns tubarões, como o tubarão-de-pontas-negras, caçam em grupos, cercando cardumes de peixes e revezando-se para atacar.</a:t>
            </a:r>
            <a:endParaRPr sz="1600">
              <a:solidFill>
                <a:schemeClr val="dk1"/>
              </a:solidFill>
            </a:endParaRPr>
          </a:p>
          <a:p>
            <a:pPr indent="0" lvl="0" marL="0" rtl="0" algn="just">
              <a:spcBef>
                <a:spcPts val="1200"/>
              </a:spcBef>
              <a:spcAft>
                <a:spcPts val="0"/>
              </a:spcAft>
              <a:buClr>
                <a:schemeClr val="dk1"/>
              </a:buClr>
              <a:buSzPts val="1100"/>
              <a:buFont typeface="Arial"/>
              <a:buNone/>
            </a:pPr>
            <a:r>
              <a:rPr b="1" lang="pt-BR" sz="1600">
                <a:solidFill>
                  <a:srgbClr val="3B6063"/>
                </a:solidFill>
              </a:rPr>
              <a:t>Busca Ativa:</a:t>
            </a:r>
            <a:endParaRPr b="1" sz="1600">
              <a:solidFill>
                <a:srgbClr val="3B6063"/>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Tubarões-martelo e tubarões-enfermeiros passam grande parte do tempo procurando presas enterradas no fundo do mar.</a:t>
            </a:r>
            <a:endParaRPr sz="1600">
              <a:solidFill>
                <a:schemeClr val="dk1"/>
              </a:solidFill>
            </a:endParaRPr>
          </a:p>
          <a:p>
            <a:pPr indent="0" lvl="0" marL="0" rtl="0" algn="l">
              <a:spcBef>
                <a:spcPts val="1200"/>
              </a:spcBef>
              <a:spcAft>
                <a:spcPts val="1200"/>
              </a:spcAft>
              <a:buNone/>
            </a:pPr>
            <a:r>
              <a:t/>
            </a:r>
            <a:endParaRPr sz="1600">
              <a:solidFill>
                <a:schemeClr val="dk1"/>
              </a:solidFill>
            </a:endParaRPr>
          </a:p>
        </p:txBody>
      </p:sp>
      <p:sp>
        <p:nvSpPr>
          <p:cNvPr id="277" name="Google Shape;277;p42"/>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78" name="Google Shape;278;p42"/>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3"/>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Clr>
                <a:schemeClr val="dk1"/>
              </a:buClr>
              <a:buSzPts val="1100"/>
              <a:buFont typeface="Arial"/>
              <a:buNone/>
            </a:pPr>
            <a:r>
              <a:rPr b="1" lang="pt-BR" sz="1600">
                <a:solidFill>
                  <a:srgbClr val="3B6063"/>
                </a:solidFill>
              </a:rPr>
              <a:t>Filtragem Passiva:</a:t>
            </a:r>
            <a:endParaRPr b="1" sz="1600">
              <a:solidFill>
                <a:srgbClr val="3B6063"/>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Tubarões filtradores simplesmente nadam com a boca aberta, permitindo que a água carregada de plâncton passe por suas brânquias.</a:t>
            </a:r>
            <a:endParaRPr sz="1600">
              <a:solidFill>
                <a:schemeClr val="dk1"/>
              </a:solidFill>
            </a:endParaRPr>
          </a:p>
          <a:p>
            <a:pPr indent="0" lvl="0" marL="0" rtl="0" algn="just">
              <a:spcBef>
                <a:spcPts val="1200"/>
              </a:spcBef>
              <a:spcAft>
                <a:spcPts val="0"/>
              </a:spcAft>
              <a:buClr>
                <a:schemeClr val="dk1"/>
              </a:buClr>
              <a:buSzPts val="1100"/>
              <a:buFont typeface="Arial"/>
              <a:buNone/>
            </a:pPr>
            <a:r>
              <a:rPr b="1" lang="pt-BR" sz="1600">
                <a:solidFill>
                  <a:srgbClr val="3B6063"/>
                </a:solidFill>
              </a:rPr>
              <a:t>Curiosidade:</a:t>
            </a:r>
            <a:r>
              <a:rPr lang="pt-BR" sz="1600">
                <a:solidFill>
                  <a:srgbClr val="3B6063"/>
                </a:solidFill>
              </a:rPr>
              <a:t> </a:t>
            </a:r>
            <a:r>
              <a:rPr lang="pt-BR" sz="1600">
                <a:solidFill>
                  <a:schemeClr val="dk1"/>
                </a:solidFill>
              </a:rPr>
              <a:t>Os tubarões-mako, conhecidos por sua velocidade, podem perseguir peixes rápidos, como atuns e cavalas, usando sua incrível agilidade.</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Dieta e Função Ecológica</a:t>
            </a:r>
            <a:endParaRPr b="1" sz="1600">
              <a:solidFill>
                <a:srgbClr val="3B6063"/>
              </a:solidFill>
            </a:endParaRPr>
          </a:p>
          <a:p>
            <a:pPr indent="457200" lvl="0" marL="0" rtl="0" algn="just">
              <a:spcBef>
                <a:spcPts val="1200"/>
              </a:spcBef>
              <a:spcAft>
                <a:spcPts val="0"/>
              </a:spcAft>
              <a:buNone/>
            </a:pPr>
            <a:r>
              <a:rPr lang="pt-BR" sz="1600">
                <a:solidFill>
                  <a:schemeClr val="dk1"/>
                </a:solidFill>
              </a:rPr>
              <a:t>Os tubarões desempenham papéis vitais nos ecossistemas marinhos ao controlar populações de presas e evitar superpopulações. Por exemplo:</a:t>
            </a:r>
            <a:endParaRPr sz="1600">
              <a:solidFill>
                <a:schemeClr val="dk1"/>
              </a:solidFill>
            </a:endParaRPr>
          </a:p>
          <a:p>
            <a:pPr indent="-298450" lvl="0" marL="457200" rtl="0" algn="just">
              <a:spcBef>
                <a:spcPts val="1200"/>
              </a:spcBef>
              <a:spcAft>
                <a:spcPts val="0"/>
              </a:spcAft>
              <a:buClr>
                <a:schemeClr val="dk1"/>
              </a:buClr>
              <a:buSzPts val="1100"/>
              <a:buChar char="●"/>
            </a:pPr>
            <a:r>
              <a:rPr lang="pt-BR" sz="1600">
                <a:solidFill>
                  <a:schemeClr val="dk1"/>
                </a:solidFill>
              </a:rPr>
              <a:t>Tubarões que se alimentam de focas ajudam a manter o equilíbrio entre predadores e peixes nos recifes.</a:t>
            </a:r>
            <a:endParaRPr sz="1600">
              <a:solidFill>
                <a:schemeClr val="dk1"/>
              </a:solidFill>
            </a:endParaRPr>
          </a:p>
          <a:p>
            <a:pPr indent="-298450" lvl="0" marL="457200" rtl="0" algn="just">
              <a:spcBef>
                <a:spcPts val="0"/>
              </a:spcBef>
              <a:spcAft>
                <a:spcPts val="0"/>
              </a:spcAft>
              <a:buClr>
                <a:schemeClr val="dk1"/>
              </a:buClr>
              <a:buSzPts val="1100"/>
              <a:buChar char="●"/>
            </a:pPr>
            <a:r>
              <a:rPr lang="pt-BR" sz="1600">
                <a:solidFill>
                  <a:schemeClr val="dk1"/>
                </a:solidFill>
              </a:rPr>
              <a:t>Tubarões que comem carniça limpam o oceano ao consumir restos de animais mortos.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Fatos Curiosos sobre a Dieta dos Tubarões</a:t>
            </a:r>
            <a:endParaRPr sz="1600">
              <a:solidFill>
                <a:schemeClr val="dk1"/>
              </a:solidFill>
            </a:endParaRPr>
          </a:p>
          <a:p>
            <a:pPr indent="-330200" lvl="0" marL="457200" rtl="0" algn="just">
              <a:spcBef>
                <a:spcPts val="1200"/>
              </a:spcBef>
              <a:spcAft>
                <a:spcPts val="0"/>
              </a:spcAft>
              <a:buClr>
                <a:schemeClr val="dk1"/>
              </a:buClr>
              <a:buSzPts val="1600"/>
              <a:buAutoNum type="arabicPeriod"/>
            </a:pPr>
            <a:r>
              <a:rPr lang="pt-BR" sz="1600">
                <a:solidFill>
                  <a:schemeClr val="dk1"/>
                </a:solidFill>
              </a:rPr>
              <a:t>Tubarões podem passar semanas sem comer, sobrevivendo com a energia armazenada em seus corpos.</a:t>
            </a:r>
            <a:endParaRPr sz="1600">
              <a:solidFill>
                <a:schemeClr val="dk1"/>
              </a:solidFill>
            </a:endParaRPr>
          </a:p>
          <a:p>
            <a:pPr indent="-330200" lvl="0" marL="457200" rtl="0" algn="just">
              <a:spcBef>
                <a:spcPts val="0"/>
              </a:spcBef>
              <a:spcAft>
                <a:spcPts val="0"/>
              </a:spcAft>
              <a:buClr>
                <a:schemeClr val="dk1"/>
              </a:buClr>
              <a:buSzPts val="1600"/>
              <a:buAutoNum type="arabicPeriod"/>
            </a:pPr>
            <a:r>
              <a:rPr lang="pt-BR" sz="1600">
                <a:solidFill>
                  <a:schemeClr val="dk1"/>
                </a:solidFill>
              </a:rPr>
              <a:t>Algumas espécies têm uma preferência sazonal por certos alimentos, dependendo da abundância no ambiente.</a:t>
            </a:r>
            <a:endParaRPr sz="1600">
              <a:solidFill>
                <a:schemeClr val="dk1"/>
              </a:solidFill>
            </a:endParaRPr>
          </a:p>
          <a:p>
            <a:pPr indent="-330200" lvl="0" marL="457200" rtl="0" algn="just">
              <a:spcBef>
                <a:spcPts val="0"/>
              </a:spcBef>
              <a:spcAft>
                <a:spcPts val="0"/>
              </a:spcAft>
              <a:buClr>
                <a:schemeClr val="dk1"/>
              </a:buClr>
              <a:buSzPts val="1600"/>
              <a:buAutoNum type="arabicPeriod"/>
            </a:pPr>
            <a:r>
              <a:rPr lang="pt-BR" sz="1600">
                <a:solidFill>
                  <a:schemeClr val="dk1"/>
                </a:solidFill>
              </a:rPr>
              <a:t>Filhotes de tubarões frequentemente caçam presas menores antes de se aventurarem em presas maiores.</a:t>
            </a:r>
            <a:endParaRPr sz="1600">
              <a:solidFill>
                <a:schemeClr val="dk1"/>
              </a:solidFill>
            </a:endParaRPr>
          </a:p>
        </p:txBody>
      </p:sp>
      <p:sp>
        <p:nvSpPr>
          <p:cNvPr id="284" name="Google Shape;284;p43"/>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85" name="Google Shape;285;p43"/>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4"/>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b="1" i="1" lang="pt-BR" sz="2400">
                <a:solidFill>
                  <a:srgbClr val="3B6063"/>
                </a:solidFill>
              </a:rPr>
              <a:t>A Ameaça Humana à Dieta dos Tubarões</a:t>
            </a:r>
            <a:endParaRPr b="1" sz="1600">
              <a:solidFill>
                <a:srgbClr val="3B6063"/>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A pesca excessiva e a destruição de habitats estão reduzindo as fontes de alimento dos tubarões. Isso força muitas espécies a mudar seus padrões alimentares, o que pode prejudicar os ecossistemas.</a:t>
            </a:r>
            <a:endParaRPr sz="1600">
              <a:solidFill>
                <a:schemeClr val="dk1"/>
              </a:solidFill>
            </a:endParaRPr>
          </a:p>
          <a:p>
            <a:pPr indent="0" lvl="0" marL="0" rtl="0" algn="just">
              <a:spcBef>
                <a:spcPts val="1200"/>
              </a:spcBef>
              <a:spcAft>
                <a:spcPts val="0"/>
              </a:spcAft>
              <a:buNone/>
            </a:pPr>
            <a:r>
              <a:rPr b="1" lang="pt-BR" sz="1600">
                <a:solidFill>
                  <a:srgbClr val="3B6063"/>
                </a:solidFill>
              </a:rPr>
              <a:t>Exemplo de Impacto:</a:t>
            </a:r>
            <a:endParaRPr b="1" sz="1600">
              <a:solidFill>
                <a:srgbClr val="3B6063"/>
              </a:solidFill>
            </a:endParaRPr>
          </a:p>
          <a:p>
            <a:pPr indent="457200" lvl="0" marL="0" rtl="0" algn="just">
              <a:spcBef>
                <a:spcPts val="1200"/>
              </a:spcBef>
              <a:spcAft>
                <a:spcPts val="0"/>
              </a:spcAft>
              <a:buNone/>
            </a:pPr>
            <a:r>
              <a:rPr lang="pt-BR" sz="1600">
                <a:solidFill>
                  <a:schemeClr val="dk1"/>
                </a:solidFill>
              </a:rPr>
              <a:t>A diminuição de tartarugas-marinha, uma presa comum de tubarões-tigre, tem levado essas espécies a buscar fontes alternativas de alimento, como aves marinhas e lixo.</a:t>
            </a:r>
            <a:endParaRPr sz="21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291" name="Google Shape;291;p44"/>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292" name="Google Shape;292;p44"/>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58281"/>
        </a:solidFill>
      </p:bgPr>
    </p:bg>
    <p:spTree>
      <p:nvGrpSpPr>
        <p:cNvPr id="296" name="Shape 296"/>
        <p:cNvGrpSpPr/>
        <p:nvPr/>
      </p:nvGrpSpPr>
      <p:grpSpPr>
        <a:xfrm>
          <a:off x="0" y="0"/>
          <a:ext cx="0" cy="0"/>
          <a:chOff x="0" y="0"/>
          <a:chExt cx="0" cy="0"/>
        </a:xfrm>
      </p:grpSpPr>
      <p:sp>
        <p:nvSpPr>
          <p:cNvPr id="297" name="Google Shape;297;p45"/>
          <p:cNvSpPr/>
          <p:nvPr/>
        </p:nvSpPr>
        <p:spPr>
          <a:xfrm>
            <a:off x="837300" y="41772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8" name="Google Shape;298;p45"/>
          <p:cNvSpPr txBox="1"/>
          <p:nvPr/>
        </p:nvSpPr>
        <p:spPr>
          <a:xfrm>
            <a:off x="837300" y="4422450"/>
            <a:ext cx="5885400" cy="1847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lang="pt-BR" sz="1600">
                <a:solidFill>
                  <a:schemeClr val="lt1"/>
                </a:solidFill>
              </a:rPr>
              <a:t>A dieta dos tubarões não é apenas um reflexo de sua capacidade predatória, mas também uma peça essencial no equilíbrio dos ecossistemas marinhos. Compreender como, o que e por que os tubarões comem nos ajuda a valorizar seu papel fundamental nos oceanos e a reconhecer a necessidade urgente de proteger suas fontes de alimento e habitats.</a:t>
            </a:r>
            <a:endParaRPr sz="1600">
              <a:solidFill>
                <a:schemeClr val="lt1"/>
              </a:solidFill>
            </a:endParaRPr>
          </a:p>
        </p:txBody>
      </p:sp>
      <p:sp>
        <p:nvSpPr>
          <p:cNvPr id="299" name="Google Shape;299;p45"/>
          <p:cNvSpPr/>
          <p:nvPr/>
        </p:nvSpPr>
        <p:spPr>
          <a:xfrm>
            <a:off x="837300" y="64167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0" name="Google Shape;300;p45"/>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01" name="Google Shape;301;p45"/>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3CFC3"/>
        </a:solidFill>
      </p:bgPr>
    </p:bg>
    <p:spTree>
      <p:nvGrpSpPr>
        <p:cNvPr id="305" name="Shape 305"/>
        <p:cNvGrpSpPr/>
        <p:nvPr/>
      </p:nvGrpSpPr>
      <p:grpSpPr>
        <a:xfrm>
          <a:off x="0" y="0"/>
          <a:ext cx="0" cy="0"/>
          <a:chOff x="0" y="0"/>
          <a:chExt cx="0" cy="0"/>
        </a:xfrm>
      </p:grpSpPr>
      <p:pic>
        <p:nvPicPr>
          <p:cNvPr id="306" name="Google Shape;306;p46"/>
          <p:cNvPicPr preferRelativeResize="0"/>
          <p:nvPr/>
        </p:nvPicPr>
        <p:blipFill>
          <a:blip r:embed="rId3">
            <a:alphaModFix/>
          </a:blip>
          <a:stretch>
            <a:fillRect/>
          </a:stretch>
        </p:blipFill>
        <p:spPr>
          <a:xfrm>
            <a:off x="0" y="6371995"/>
            <a:ext cx="7560000" cy="4320005"/>
          </a:xfrm>
          <a:prstGeom prst="rect">
            <a:avLst/>
          </a:prstGeom>
          <a:noFill/>
          <a:ln>
            <a:noFill/>
          </a:ln>
        </p:spPr>
      </p:pic>
      <p:sp>
        <p:nvSpPr>
          <p:cNvPr id="307" name="Google Shape;307;p46"/>
          <p:cNvSpPr/>
          <p:nvPr/>
        </p:nvSpPr>
        <p:spPr>
          <a:xfrm>
            <a:off x="2430780" y="2071550"/>
            <a:ext cx="2685471" cy="2244450"/>
          </a:xfrm>
          <a:prstGeom prst="rect">
            <a:avLst/>
          </a:prstGeom>
        </p:spPr>
        <p:txBody>
          <a:bodyPr>
            <a:prstTxWarp prst="textPlain"/>
          </a:bodyPr>
          <a:lstStyle/>
          <a:p>
            <a:pPr lvl="0" algn="ctr"/>
            <a:r>
              <a:rPr b="1" i="0">
                <a:ln cap="flat" cmpd="sng" w="76200">
                  <a:solidFill>
                    <a:srgbClr val="00404D"/>
                  </a:solidFill>
                  <a:prstDash val="solid"/>
                  <a:round/>
                  <a:headEnd len="sm" w="sm" type="none"/>
                  <a:tailEnd len="sm" w="sm" type="none"/>
                </a:ln>
                <a:noFill/>
                <a:latin typeface="Arial"/>
              </a:rPr>
              <a:t>06</a:t>
            </a:r>
          </a:p>
        </p:txBody>
      </p:sp>
      <p:sp>
        <p:nvSpPr>
          <p:cNvPr id="308" name="Google Shape;308;p46"/>
          <p:cNvSpPr txBox="1"/>
          <p:nvPr/>
        </p:nvSpPr>
        <p:spPr>
          <a:xfrm>
            <a:off x="1386600" y="4732925"/>
            <a:ext cx="4786800" cy="1416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4000">
                <a:solidFill>
                  <a:srgbClr val="00404D"/>
                </a:solidFill>
                <a:latin typeface="Roboto Serif"/>
                <a:ea typeface="Roboto Serif"/>
                <a:cs typeface="Roboto Serif"/>
                <a:sym typeface="Roboto Serif"/>
              </a:rPr>
              <a:t>INTELIGÊNCIA E INTERAÇÃO</a:t>
            </a:r>
            <a:endParaRPr b="1" sz="4000">
              <a:solidFill>
                <a:srgbClr val="00404D"/>
              </a:solidFill>
              <a:latin typeface="Roboto Serif"/>
              <a:ea typeface="Roboto Serif"/>
              <a:cs typeface="Roboto Serif"/>
              <a:sym typeface="Roboto Serif"/>
            </a:endParaRPr>
          </a:p>
        </p:txBody>
      </p:sp>
      <p:sp>
        <p:nvSpPr>
          <p:cNvPr id="309" name="Google Shape;309;p46"/>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10" name="Google Shape;310;p46"/>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7"/>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457200" lvl="0" marL="0" rtl="0" algn="just">
              <a:spcBef>
                <a:spcPts val="0"/>
              </a:spcBef>
              <a:spcAft>
                <a:spcPts val="0"/>
              </a:spcAft>
              <a:buNone/>
            </a:pPr>
            <a:r>
              <a:rPr lang="pt-BR" sz="1600">
                <a:solidFill>
                  <a:schemeClr val="dk1"/>
                </a:solidFill>
              </a:rPr>
              <a:t>Os tubarões são frequentemente retratados como máquinas de caça movidas pelo instinto, mas a realidade é que eles possuem comportamentos complexos e sofisticados. De sua inteligência à interação social, os tubarões demonstram habilidades que vão além da sobrevivência. Neste capítulo, exploramos como esses predadores pensam, aprendem e interagem com o ambiente e entre si.</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A Inteligência dos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Pesquisas mostram que os tubarões têm um nível impressionante de inteligência. Sua capacidade de aprender, lembrar e se adaptar a diferentes situações os torna predadores muito mais sofisticados do que se imagina.</a:t>
            </a:r>
            <a:endParaRPr sz="1600">
              <a:solidFill>
                <a:schemeClr val="dk1"/>
              </a:solidFill>
            </a:endParaRPr>
          </a:p>
          <a:p>
            <a:pPr indent="0" lvl="0" marL="0" rtl="0" algn="just">
              <a:spcBef>
                <a:spcPts val="1200"/>
              </a:spcBef>
              <a:spcAft>
                <a:spcPts val="0"/>
              </a:spcAft>
              <a:buNone/>
            </a:pPr>
            <a:r>
              <a:rPr b="1" lang="pt-BR" sz="1600">
                <a:solidFill>
                  <a:srgbClr val="3B6063"/>
                </a:solidFill>
              </a:rPr>
              <a:t>Habilidades Cognitivas</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Aprendizado e memória:</a:t>
            </a:r>
            <a:r>
              <a:rPr lang="pt-BR" sz="1600">
                <a:solidFill>
                  <a:schemeClr val="dk1"/>
                </a:solidFill>
              </a:rPr>
              <a:t> Tubarões podem associar estímulos a recompensas e lembrar padrões, como onde encontrar comida ou evitar ameaças.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Tomada de decisões:</a:t>
            </a:r>
            <a:r>
              <a:rPr lang="pt-BR" sz="1600">
                <a:solidFill>
                  <a:schemeClr val="dk1"/>
                </a:solidFill>
              </a:rPr>
              <a:t> Alguns tubarões avaliam o risco e o esforço antes de atacar presas.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Exploração e curiosidade:</a:t>
            </a:r>
            <a:r>
              <a:rPr lang="pt-BR" sz="1600">
                <a:solidFill>
                  <a:schemeClr val="dk1"/>
                </a:solidFill>
              </a:rPr>
              <a:t> Eles exploram objetos estranhos em seu ambiente, mostrando interesse e cautela.</a:t>
            </a:r>
            <a:endParaRPr sz="1600">
              <a:solidFill>
                <a:schemeClr val="dk1"/>
              </a:solidFill>
            </a:endParaRPr>
          </a:p>
          <a:p>
            <a:pPr indent="0" lvl="0" marL="0" rtl="0" algn="just">
              <a:spcBef>
                <a:spcPts val="1200"/>
              </a:spcBef>
              <a:spcAft>
                <a:spcPts val="1200"/>
              </a:spcAft>
              <a:buNone/>
            </a:pPr>
            <a:r>
              <a:rPr b="1" lang="pt-BR" sz="1600">
                <a:solidFill>
                  <a:srgbClr val="3B6063"/>
                </a:solidFill>
              </a:rPr>
              <a:t>Curiosidade:</a:t>
            </a:r>
            <a:r>
              <a:rPr b="1" lang="pt-BR" sz="1600">
                <a:solidFill>
                  <a:schemeClr val="dk1"/>
                </a:solidFill>
              </a:rPr>
              <a:t> </a:t>
            </a:r>
            <a:r>
              <a:rPr lang="pt-BR" sz="1600">
                <a:solidFill>
                  <a:schemeClr val="dk1"/>
                </a:solidFill>
              </a:rPr>
              <a:t>Um estudo com tubarões-de-recife mostrou que eles conseguiam resolver labirintos subaquáticos para encontrar alimento, indicando habilidades de resolução de problemas.</a:t>
            </a:r>
            <a:endParaRPr sz="1600">
              <a:solidFill>
                <a:schemeClr val="dk1"/>
              </a:solidFill>
            </a:endParaRPr>
          </a:p>
        </p:txBody>
      </p:sp>
      <p:sp>
        <p:nvSpPr>
          <p:cNvPr id="316" name="Google Shape;316;p47"/>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17" name="Google Shape;317;p47"/>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8"/>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b="1" i="1" lang="pt-BR" sz="2400">
                <a:solidFill>
                  <a:srgbClr val="3B6063"/>
                </a:solidFill>
              </a:rPr>
              <a:t>Interações Sociais: Solidão e Companhia</a:t>
            </a:r>
            <a:endParaRPr b="1" sz="1600">
              <a:solidFill>
                <a:srgbClr val="3B6063"/>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Embora muitas espécies sejam solitárias, outras exibem comportamentos sociais, formando grupos temporários ou permanentes.</a:t>
            </a:r>
            <a:endParaRPr sz="1600">
              <a:solidFill>
                <a:schemeClr val="dk1"/>
              </a:solidFill>
            </a:endParaRPr>
          </a:p>
          <a:p>
            <a:pPr indent="0" lvl="0" marL="0" rtl="0" algn="just">
              <a:spcBef>
                <a:spcPts val="1200"/>
              </a:spcBef>
              <a:spcAft>
                <a:spcPts val="0"/>
              </a:spcAft>
              <a:buClr>
                <a:schemeClr val="dk1"/>
              </a:buClr>
              <a:buSzPts val="1100"/>
              <a:buFont typeface="Arial"/>
              <a:buNone/>
            </a:pPr>
            <a:r>
              <a:rPr b="1" lang="pt-BR" sz="1600">
                <a:solidFill>
                  <a:srgbClr val="3B6063"/>
                </a:solidFill>
              </a:rPr>
              <a:t>Tubarões Solitários:</a:t>
            </a:r>
            <a:endParaRPr b="1" sz="1600">
              <a:solidFill>
                <a:srgbClr val="3B6063"/>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Espécies como o tubarão-branco são geralmente solitárias, mas podem interagir brevemente com outros indivíduos, especialmente durante períodos de caça.</a:t>
            </a:r>
            <a:endParaRPr sz="1600">
              <a:solidFill>
                <a:schemeClr val="dk1"/>
              </a:solidFill>
            </a:endParaRPr>
          </a:p>
          <a:p>
            <a:pPr indent="0" lvl="0" marL="0" rtl="0" algn="just">
              <a:spcBef>
                <a:spcPts val="1200"/>
              </a:spcBef>
              <a:spcAft>
                <a:spcPts val="0"/>
              </a:spcAft>
              <a:buClr>
                <a:schemeClr val="dk1"/>
              </a:buClr>
              <a:buSzPts val="1100"/>
              <a:buFont typeface="Arial"/>
              <a:buNone/>
            </a:pPr>
            <a:r>
              <a:rPr b="1" lang="pt-BR" sz="1600">
                <a:solidFill>
                  <a:srgbClr val="3B6063"/>
                </a:solidFill>
              </a:rPr>
              <a:t>Tubarões Sociais</a:t>
            </a:r>
            <a:endParaRPr b="1" sz="1600">
              <a:solidFill>
                <a:srgbClr val="3B6063"/>
              </a:solidFill>
            </a:endParaRPr>
          </a:p>
          <a:p>
            <a:pPr indent="457200" lvl="0" marL="0" rtl="0" algn="just">
              <a:spcBef>
                <a:spcPts val="1200"/>
              </a:spcBef>
              <a:spcAft>
                <a:spcPts val="0"/>
              </a:spcAft>
              <a:buClr>
                <a:schemeClr val="dk1"/>
              </a:buClr>
              <a:buSzPts val="1100"/>
              <a:buFont typeface="Arial"/>
              <a:buNone/>
            </a:pPr>
            <a:r>
              <a:rPr lang="pt-BR" sz="1600">
                <a:solidFill>
                  <a:schemeClr val="dk1"/>
                </a:solidFill>
              </a:rPr>
              <a:t>Alguns tubarões, como o tubarão-martelo e o tubarão-de-pontas-negras, formam cardumes para se proteger de predadores maiores ou caçar em conjunto.</a:t>
            </a:r>
            <a:endParaRPr sz="2100">
              <a:solidFill>
                <a:schemeClr val="dk1"/>
              </a:solidFill>
            </a:endParaRPr>
          </a:p>
          <a:p>
            <a:pPr indent="0" lvl="0" marL="0" rtl="0" algn="just">
              <a:spcBef>
                <a:spcPts val="1200"/>
              </a:spcBef>
              <a:spcAft>
                <a:spcPts val="0"/>
              </a:spcAft>
              <a:buNone/>
            </a:pPr>
            <a:r>
              <a:rPr b="1" lang="pt-BR" sz="1600">
                <a:solidFill>
                  <a:srgbClr val="00404D"/>
                </a:solidFill>
              </a:rPr>
              <a:t>Curiosidade:</a:t>
            </a:r>
            <a:r>
              <a:rPr lang="pt-BR" sz="1600">
                <a:solidFill>
                  <a:schemeClr val="dk1"/>
                </a:solidFill>
              </a:rPr>
              <a:t> Em locais de alimentação abundante, é comum observar hierarquias sociais entre tubarões, onde os maiores ou mais dominantes comem primeiro.</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spcBef>
                <a:spcPts val="1200"/>
              </a:spcBef>
              <a:spcAft>
                <a:spcPts val="0"/>
              </a:spcAft>
              <a:buNone/>
            </a:pPr>
            <a:r>
              <a:rPr b="1" i="1" lang="pt-BR" sz="2400">
                <a:solidFill>
                  <a:srgbClr val="3B6063"/>
                </a:solidFill>
              </a:rPr>
              <a:t>Comunicação entre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Os tubarões utilizam diversos métodos para se comunicar, principalmente através de comportamentos físicos e linguagem corporal.</a:t>
            </a:r>
            <a:endParaRPr sz="1600">
              <a:solidFill>
                <a:schemeClr val="dk1"/>
              </a:solidFill>
            </a:endParaRPr>
          </a:p>
          <a:p>
            <a:pPr indent="0" lvl="0" marL="0" rtl="0" algn="just">
              <a:spcBef>
                <a:spcPts val="1200"/>
              </a:spcBef>
              <a:spcAft>
                <a:spcPts val="0"/>
              </a:spcAft>
              <a:buNone/>
            </a:pPr>
            <a:r>
              <a:rPr b="1" lang="pt-BR" sz="1600">
                <a:solidFill>
                  <a:schemeClr val="dk1"/>
                </a:solidFill>
              </a:rPr>
              <a:t>Formas de Comunicação</a:t>
            </a:r>
            <a:endParaRPr b="1"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Movimentos corporais:</a:t>
            </a:r>
            <a:r>
              <a:rPr lang="pt-BR" sz="1600">
                <a:solidFill>
                  <a:schemeClr val="dk1"/>
                </a:solidFill>
              </a:rPr>
              <a:t> Sacudir o corpo, mudar de direção rapidamente ou adotar posturas específicas.</a:t>
            </a:r>
            <a:endParaRPr sz="1600">
              <a:solidFill>
                <a:schemeClr val="dk1"/>
              </a:solidFill>
            </a:endParaRPr>
          </a:p>
        </p:txBody>
      </p:sp>
      <p:sp>
        <p:nvSpPr>
          <p:cNvPr id="323" name="Google Shape;323;p48"/>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24" name="Google Shape;324;p48"/>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9"/>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330200" lvl="0" marL="457200" rtl="0" algn="just">
              <a:spcBef>
                <a:spcPts val="1200"/>
              </a:spcBef>
              <a:spcAft>
                <a:spcPts val="0"/>
              </a:spcAft>
              <a:buClr>
                <a:schemeClr val="dk1"/>
              </a:buClr>
              <a:buSzPts val="1600"/>
              <a:buChar char="●"/>
            </a:pPr>
            <a:r>
              <a:rPr b="1" lang="pt-BR" sz="1600">
                <a:solidFill>
                  <a:schemeClr val="dk1"/>
                </a:solidFill>
              </a:rPr>
              <a:t>Abaulamento das nadadeiras:</a:t>
            </a:r>
            <a:r>
              <a:rPr lang="pt-BR" sz="1600">
                <a:solidFill>
                  <a:schemeClr val="dk1"/>
                </a:solidFill>
              </a:rPr>
              <a:t> Indica agressividade ou intenção de dominar.</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Contato físico:</a:t>
            </a:r>
            <a:r>
              <a:rPr lang="pt-BR" sz="1600">
                <a:solidFill>
                  <a:schemeClr val="dk1"/>
                </a:solidFill>
              </a:rPr>
              <a:t> Alguns tubarões roçam seus corpos uns nos outros como forma de interação.</a:t>
            </a:r>
            <a:endParaRPr sz="1600">
              <a:solidFill>
                <a:schemeClr val="dk1"/>
              </a:solidFill>
            </a:endParaRPr>
          </a:p>
          <a:p>
            <a:pPr indent="457200" lvl="0" marL="0" rtl="0" algn="just">
              <a:spcBef>
                <a:spcPts val="1200"/>
              </a:spcBef>
              <a:spcAft>
                <a:spcPts val="0"/>
              </a:spcAft>
              <a:buNone/>
            </a:pPr>
            <a:r>
              <a:rPr lang="pt-BR" sz="1600">
                <a:solidFill>
                  <a:schemeClr val="dk1"/>
                </a:solidFill>
              </a:rPr>
              <a:t>Essas formas de comunicação são usadas para coordenar a caça, estabelecer hierarquias ou evitar confrontos desnecessários.</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Estratégias de Caça e Inteligência Predatória</a:t>
            </a:r>
            <a:endParaRPr b="1" i="1" sz="2400">
              <a:solidFill>
                <a:srgbClr val="3B6063"/>
              </a:solidFill>
            </a:endParaRPr>
          </a:p>
          <a:p>
            <a:pPr indent="457200" lvl="0" marL="0" rtl="0" algn="just">
              <a:spcBef>
                <a:spcPts val="1200"/>
              </a:spcBef>
              <a:spcAft>
                <a:spcPts val="0"/>
              </a:spcAft>
              <a:buNone/>
            </a:pPr>
            <a:r>
              <a:rPr lang="pt-BR" sz="1600">
                <a:solidFill>
                  <a:schemeClr val="dk1"/>
                </a:solidFill>
              </a:rPr>
              <a:t>Os tubarões não são predadores impulsivos; eles utilizam estratégias bem definidas para capturar suas presas.</a:t>
            </a:r>
            <a:endParaRPr sz="1600">
              <a:solidFill>
                <a:schemeClr val="dk1"/>
              </a:solidFill>
            </a:endParaRPr>
          </a:p>
          <a:p>
            <a:pPr indent="0" lvl="0" marL="0" rtl="0" algn="just">
              <a:spcBef>
                <a:spcPts val="1200"/>
              </a:spcBef>
              <a:spcAft>
                <a:spcPts val="0"/>
              </a:spcAft>
              <a:buNone/>
            </a:pPr>
            <a:r>
              <a:rPr b="1" lang="pt-BR" sz="1600">
                <a:solidFill>
                  <a:srgbClr val="3B6063"/>
                </a:solidFill>
              </a:rPr>
              <a:t>Estudo do Ambiente</a:t>
            </a:r>
            <a:endParaRPr b="1" sz="1600">
              <a:solidFill>
                <a:srgbClr val="3B6063"/>
              </a:solidFill>
            </a:endParaRPr>
          </a:p>
          <a:p>
            <a:pPr indent="457200" lvl="0" marL="0" rtl="0" algn="just">
              <a:spcBef>
                <a:spcPts val="1200"/>
              </a:spcBef>
              <a:spcAft>
                <a:spcPts val="0"/>
              </a:spcAft>
              <a:buNone/>
            </a:pPr>
            <a:r>
              <a:rPr lang="pt-BR" sz="1600">
                <a:solidFill>
                  <a:schemeClr val="dk1"/>
                </a:solidFill>
              </a:rPr>
              <a:t>Antes de atacar, tubarões como o tubarão-branco muitas vezes circulam sua presa, observando seus movimentos e avaliando o momento certo para atacar.</a:t>
            </a:r>
            <a:endParaRPr sz="1600">
              <a:solidFill>
                <a:schemeClr val="dk1"/>
              </a:solidFill>
            </a:endParaRPr>
          </a:p>
          <a:p>
            <a:pPr indent="0" lvl="0" marL="0" rtl="0" algn="just">
              <a:spcBef>
                <a:spcPts val="1200"/>
              </a:spcBef>
              <a:spcAft>
                <a:spcPts val="0"/>
              </a:spcAft>
              <a:buNone/>
            </a:pPr>
            <a:r>
              <a:rPr b="1" lang="pt-BR" sz="1600">
                <a:solidFill>
                  <a:srgbClr val="3B6063"/>
                </a:solidFill>
              </a:rPr>
              <a:t>Emboscada</a:t>
            </a:r>
            <a:endParaRPr b="1" sz="1600">
              <a:solidFill>
                <a:srgbClr val="3B6063"/>
              </a:solidFill>
            </a:endParaRPr>
          </a:p>
          <a:p>
            <a:pPr indent="457200" lvl="0" marL="0" rtl="0" algn="just">
              <a:spcBef>
                <a:spcPts val="1200"/>
              </a:spcBef>
              <a:spcAft>
                <a:spcPts val="0"/>
              </a:spcAft>
              <a:buNone/>
            </a:pPr>
            <a:r>
              <a:rPr lang="pt-BR" sz="1600">
                <a:solidFill>
                  <a:schemeClr val="dk1"/>
                </a:solidFill>
              </a:rPr>
              <a:t>Muitas espécies usam elementos do ambiente, como sombra ou camuflagem, para se aproximar de suas presas sem serem detectadas.</a:t>
            </a:r>
            <a:endParaRPr sz="1600">
              <a:solidFill>
                <a:schemeClr val="dk1"/>
              </a:solidFill>
            </a:endParaRPr>
          </a:p>
          <a:p>
            <a:pPr indent="0" lvl="0" marL="0" rtl="0" algn="just">
              <a:spcBef>
                <a:spcPts val="1200"/>
              </a:spcBef>
              <a:spcAft>
                <a:spcPts val="0"/>
              </a:spcAft>
              <a:buNone/>
            </a:pPr>
            <a:r>
              <a:rPr b="1" lang="pt-BR" sz="1600">
                <a:solidFill>
                  <a:srgbClr val="00404D"/>
                </a:solidFill>
              </a:rPr>
              <a:t>Cooperação na Caça</a:t>
            </a:r>
            <a:endParaRPr b="1" sz="1600">
              <a:solidFill>
                <a:srgbClr val="00404D"/>
              </a:solidFill>
            </a:endParaRPr>
          </a:p>
          <a:p>
            <a:pPr indent="457200" lvl="0" marL="0" rtl="0" algn="just">
              <a:spcBef>
                <a:spcPts val="1200"/>
              </a:spcBef>
              <a:spcAft>
                <a:spcPts val="1200"/>
              </a:spcAft>
              <a:buNone/>
            </a:pPr>
            <a:r>
              <a:rPr lang="pt-BR" sz="1600">
                <a:solidFill>
                  <a:schemeClr val="dk1"/>
                </a:solidFill>
              </a:rPr>
              <a:t>Espécies sociais, como os tubarões-martelo, trabalham juntas para cercar cardumes de peixes, aumentando a eficiência da caça.</a:t>
            </a:r>
            <a:endParaRPr sz="1600">
              <a:solidFill>
                <a:schemeClr val="dk1"/>
              </a:solidFill>
            </a:endParaRPr>
          </a:p>
        </p:txBody>
      </p:sp>
      <p:sp>
        <p:nvSpPr>
          <p:cNvPr id="330" name="Google Shape;330;p49"/>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31" name="Google Shape;331;p49"/>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50"/>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b="1" i="1" lang="pt-BR" sz="2400">
                <a:solidFill>
                  <a:srgbClr val="3B6063"/>
                </a:solidFill>
              </a:rPr>
              <a:t>Reações aos Humanos: Mitos e Realidade</a:t>
            </a:r>
            <a:endParaRPr b="1" sz="1600">
              <a:solidFill>
                <a:srgbClr val="3B6063"/>
              </a:solidFill>
            </a:endParaRPr>
          </a:p>
          <a:p>
            <a:pPr indent="457200" lvl="0" marL="0" rtl="0" algn="just">
              <a:spcBef>
                <a:spcPts val="1200"/>
              </a:spcBef>
              <a:spcAft>
                <a:spcPts val="0"/>
              </a:spcAft>
              <a:buNone/>
            </a:pPr>
            <a:r>
              <a:rPr lang="pt-BR" sz="1600">
                <a:solidFill>
                  <a:schemeClr val="dk1"/>
                </a:solidFill>
              </a:rPr>
              <a:t>Embora os tubarões sejam frequentemente descritos como agressivos em relação aos humanos, a verdade é que a maioria das espécies é curiosa, mas cautelosa.</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 Natural</a:t>
            </a:r>
            <a:endParaRPr b="1" sz="1600">
              <a:solidFill>
                <a:srgbClr val="3B6063"/>
              </a:solidFill>
            </a:endParaRPr>
          </a:p>
          <a:p>
            <a:pPr indent="457200" lvl="0" marL="0" rtl="0" algn="just">
              <a:spcBef>
                <a:spcPts val="1200"/>
              </a:spcBef>
              <a:spcAft>
                <a:spcPts val="0"/>
              </a:spcAft>
              <a:buNone/>
            </a:pPr>
            <a:r>
              <a:rPr lang="pt-BR" sz="1600">
                <a:solidFill>
                  <a:schemeClr val="dk1"/>
                </a:solidFill>
              </a:rPr>
              <a:t>Tubarões frequentemente investigam mergulhadores ou nadadores com mordidas de teste, que raramente são fatais. Essas mordidas não indicam agressividade, mas sim curiosidade ou confusão.</a:t>
            </a:r>
            <a:endParaRPr sz="1600">
              <a:solidFill>
                <a:schemeClr val="dk1"/>
              </a:solidFill>
            </a:endParaRPr>
          </a:p>
          <a:p>
            <a:pPr indent="0" lvl="0" marL="0" rtl="0" algn="just">
              <a:spcBef>
                <a:spcPts val="1200"/>
              </a:spcBef>
              <a:spcAft>
                <a:spcPts val="0"/>
              </a:spcAft>
              <a:buNone/>
            </a:pPr>
            <a:r>
              <a:rPr b="1" lang="pt-BR" sz="1600">
                <a:solidFill>
                  <a:srgbClr val="3B6063"/>
                </a:solidFill>
              </a:rPr>
              <a:t>Comportamento Evitativo</a:t>
            </a:r>
            <a:endParaRPr b="1" sz="1600">
              <a:solidFill>
                <a:srgbClr val="3B6063"/>
              </a:solidFill>
            </a:endParaRPr>
          </a:p>
          <a:p>
            <a:pPr indent="457200" lvl="0" marL="0" rtl="0" algn="just">
              <a:spcBef>
                <a:spcPts val="1200"/>
              </a:spcBef>
              <a:spcAft>
                <a:spcPts val="0"/>
              </a:spcAft>
              <a:buNone/>
            </a:pPr>
            <a:r>
              <a:rPr lang="pt-BR" sz="1600">
                <a:solidFill>
                  <a:schemeClr val="dk1"/>
                </a:solidFill>
              </a:rPr>
              <a:t>A maioria das espécies evita áreas com muita atividade humana. Apenas em raros casos, espécies como o tubarão-tigre ou o tubarão-branco podem se aproximar por engano, geralmente confundindo humanos com presas naturais, como focas.</a:t>
            </a:r>
            <a:endParaRPr sz="1600">
              <a:solidFill>
                <a:schemeClr val="dk1"/>
              </a:solidFill>
            </a:endParaRPr>
          </a:p>
          <a:p>
            <a:pPr indent="0" lvl="0" marL="0" rtl="0" algn="just">
              <a:spcBef>
                <a:spcPts val="1200"/>
              </a:spcBef>
              <a:spcAft>
                <a:spcPts val="0"/>
              </a:spcAft>
              <a:buNone/>
            </a:pPr>
            <a:r>
              <a:rPr b="1" lang="pt-BR" sz="1600">
                <a:solidFill>
                  <a:srgbClr val="3B6063"/>
                </a:solidFill>
              </a:rPr>
              <a:t>Fato Interessante</a:t>
            </a:r>
            <a:br>
              <a:rPr b="1" lang="pt-BR" sz="1600">
                <a:solidFill>
                  <a:schemeClr val="dk1"/>
                </a:solidFill>
              </a:rPr>
            </a:br>
            <a:r>
              <a:rPr b="1" lang="pt-BR" sz="1600">
                <a:solidFill>
                  <a:schemeClr val="dk1"/>
                </a:solidFill>
              </a:rPr>
              <a:t>	</a:t>
            </a:r>
            <a:r>
              <a:rPr lang="pt-BR" sz="1600">
                <a:solidFill>
                  <a:schemeClr val="dk1"/>
                </a:solidFill>
              </a:rPr>
              <a:t>Os ataques de tubarões são extremamente raros; você tem maior probabilidade de ser atingido por um raio do que de ser atacado por um tubarão.</a:t>
            </a:r>
            <a:endParaRPr sz="21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spcBef>
                <a:spcPts val="1200"/>
              </a:spcBef>
              <a:spcAft>
                <a:spcPts val="0"/>
              </a:spcAft>
              <a:buNone/>
            </a:pPr>
            <a:r>
              <a:rPr b="1" i="1" lang="pt-BR" sz="2400">
                <a:solidFill>
                  <a:srgbClr val="3B6063"/>
                </a:solidFill>
              </a:rPr>
              <a:t>Comportamento Migratório</a:t>
            </a:r>
            <a:endParaRPr b="1" i="1" sz="2400">
              <a:solidFill>
                <a:srgbClr val="3B6063"/>
              </a:solidFill>
            </a:endParaRPr>
          </a:p>
          <a:p>
            <a:pPr indent="457200" lvl="0" marL="0" rtl="0" algn="just">
              <a:spcBef>
                <a:spcPts val="1200"/>
              </a:spcBef>
              <a:spcAft>
                <a:spcPts val="1200"/>
              </a:spcAft>
              <a:buNone/>
            </a:pPr>
            <a:r>
              <a:rPr lang="pt-BR" sz="1600">
                <a:solidFill>
                  <a:schemeClr val="dk1"/>
                </a:solidFill>
              </a:rPr>
              <a:t>Os tubarões são viajantes extraordinários. Muitas espécies migram milhares de quilômetros em busca de alimento, parceiros ou áreas para dar à luz.</a:t>
            </a:r>
            <a:endParaRPr sz="1600">
              <a:solidFill>
                <a:schemeClr val="dk1"/>
              </a:solidFill>
            </a:endParaRPr>
          </a:p>
        </p:txBody>
      </p:sp>
      <p:sp>
        <p:nvSpPr>
          <p:cNvPr id="337" name="Google Shape;337;p50"/>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38" name="Google Shape;338;p50"/>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51"/>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pt-BR" sz="1600">
                <a:solidFill>
                  <a:srgbClr val="3B6063"/>
                </a:solidFill>
              </a:rPr>
              <a:t>Exemplos de Migração</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Tubarão-baleia:</a:t>
            </a:r>
            <a:r>
              <a:rPr lang="pt-BR" sz="1600">
                <a:solidFill>
                  <a:schemeClr val="dk1"/>
                </a:solidFill>
              </a:rPr>
              <a:t> Conhecido por realizar migrações sazonais em busca de águas ricas em plâncton.</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Tubarão-tigre:</a:t>
            </a:r>
            <a:r>
              <a:rPr lang="pt-BR" sz="1600">
                <a:solidFill>
                  <a:schemeClr val="dk1"/>
                </a:solidFill>
              </a:rPr>
              <a:t> Realiza longas viagens entre áreas costeiras tropicais e temperadas.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Tubarão-martelo:</a:t>
            </a:r>
            <a:r>
              <a:rPr lang="pt-BR" sz="1600">
                <a:solidFill>
                  <a:schemeClr val="dk1"/>
                </a:solidFill>
              </a:rPr>
              <a:t> Migra em cardumes para locais específicos de reprodução.</a:t>
            </a:r>
            <a:endParaRPr sz="1600">
              <a:solidFill>
                <a:schemeClr val="dk1"/>
              </a:solidFill>
            </a:endParaRPr>
          </a:p>
          <a:p>
            <a:pPr indent="0" lvl="0" marL="0" rtl="0" algn="just">
              <a:spcBef>
                <a:spcPts val="1200"/>
              </a:spcBef>
              <a:spcAft>
                <a:spcPts val="0"/>
              </a:spcAft>
              <a:buNone/>
            </a:pPr>
            <a:r>
              <a:rPr lang="pt-BR" sz="1600">
                <a:solidFill>
                  <a:schemeClr val="dk1"/>
                </a:solidFill>
              </a:rPr>
              <a:t>Esses padrões migratórios são essenciais para a saúde dos oceanos, pois os tubarões transportam nutrientes e regulam populações de presas ao longo de diferentes regiões</a:t>
            </a:r>
            <a:endParaRPr sz="21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Curiosidades sobre Comportamentos Únicos</a:t>
            </a:r>
            <a:endParaRPr b="1" i="1" sz="2400">
              <a:solidFill>
                <a:srgbClr val="3B6063"/>
              </a:solidFill>
            </a:endParaRPr>
          </a:p>
          <a:p>
            <a:pPr indent="-330200" lvl="0" marL="457200" rtl="0" algn="just">
              <a:lnSpc>
                <a:spcPct val="100000"/>
              </a:lnSpc>
              <a:spcBef>
                <a:spcPts val="0"/>
              </a:spcBef>
              <a:spcAft>
                <a:spcPts val="0"/>
              </a:spcAft>
              <a:buClr>
                <a:schemeClr val="dk1"/>
              </a:buClr>
              <a:buSzPts val="1600"/>
              <a:buChar char="●"/>
            </a:pPr>
            <a:r>
              <a:rPr b="1" lang="pt-BR" sz="1600">
                <a:solidFill>
                  <a:schemeClr val="dk1"/>
                </a:solidFill>
              </a:rPr>
              <a:t>Sono em movimento:</a:t>
            </a:r>
            <a:r>
              <a:rPr lang="pt-BR" sz="1600">
                <a:solidFill>
                  <a:schemeClr val="dk1"/>
                </a:solidFill>
              </a:rPr>
              <a:t> Muitos tubarões, como os tubarões-mako, precisam continuar nadando mesmo enquanto descansam, para garantir a passagem de oxigênio pelas brânquias.</a:t>
            </a:r>
            <a:endParaRPr sz="1600">
              <a:solidFill>
                <a:schemeClr val="dk1"/>
              </a:solidFill>
            </a:endParaRPr>
          </a:p>
          <a:p>
            <a:pPr indent="-330200" lvl="0" marL="457200" rtl="0" algn="just">
              <a:lnSpc>
                <a:spcPct val="100000"/>
              </a:lnSpc>
              <a:spcBef>
                <a:spcPts val="0"/>
              </a:spcBef>
              <a:spcAft>
                <a:spcPts val="0"/>
              </a:spcAft>
              <a:buClr>
                <a:schemeClr val="dk1"/>
              </a:buClr>
              <a:buSzPts val="1600"/>
              <a:buChar char="●"/>
            </a:pPr>
            <a:r>
              <a:rPr b="1" lang="pt-BR" sz="1600">
                <a:solidFill>
                  <a:schemeClr val="dk1"/>
                </a:solidFill>
              </a:rPr>
              <a:t>Reuniões de espécies:</a:t>
            </a:r>
            <a:r>
              <a:rPr lang="pt-BR" sz="1600">
                <a:solidFill>
                  <a:schemeClr val="dk1"/>
                </a:solidFill>
              </a:rPr>
              <a:t> Em áreas ricas em alimento, várias espécies de tubarões podem se reunir pacificamente, compartilhando o espaço de forma eficiente.</a:t>
            </a:r>
            <a:endParaRPr sz="1600">
              <a:solidFill>
                <a:schemeClr val="dk1"/>
              </a:solidFill>
            </a:endParaRPr>
          </a:p>
          <a:p>
            <a:pPr indent="-330200" lvl="0" marL="457200" rtl="0" algn="just">
              <a:lnSpc>
                <a:spcPct val="100000"/>
              </a:lnSpc>
              <a:spcBef>
                <a:spcPts val="0"/>
              </a:spcBef>
              <a:spcAft>
                <a:spcPts val="0"/>
              </a:spcAft>
              <a:buClr>
                <a:schemeClr val="dk1"/>
              </a:buClr>
              <a:buSzPts val="1600"/>
              <a:buChar char="●"/>
            </a:pPr>
            <a:r>
              <a:rPr b="1" lang="pt-BR" sz="1600">
                <a:solidFill>
                  <a:schemeClr val="dk1"/>
                </a:solidFill>
              </a:rPr>
              <a:t>Resistência:</a:t>
            </a:r>
            <a:r>
              <a:rPr lang="pt-BR" sz="1600">
                <a:solidFill>
                  <a:schemeClr val="dk1"/>
                </a:solidFill>
              </a:rPr>
              <a:t> Alguns tubarões conseguem reduzir seu metabolismo em situações de escassez alimentar, sobrevivendo semanas sem se alimentar.</a:t>
            </a:r>
            <a:endParaRPr sz="2100">
              <a:solidFill>
                <a:schemeClr val="dk1"/>
              </a:solidFill>
            </a:endParaRPr>
          </a:p>
        </p:txBody>
      </p:sp>
      <p:sp>
        <p:nvSpPr>
          <p:cNvPr id="344" name="Google Shape;344;p51"/>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45" name="Google Shape;345;p51"/>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b="1" i="1" lang="pt-BR" sz="2400">
                <a:solidFill>
                  <a:srgbClr val="3B6063"/>
                </a:solidFill>
              </a:rPr>
              <a:t>A Percepção Errada dos dos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Desde filmes como </a:t>
            </a:r>
            <a:r>
              <a:rPr i="1" lang="pt-BR" sz="1600">
                <a:solidFill>
                  <a:schemeClr val="dk1"/>
                </a:solidFill>
              </a:rPr>
              <a:t>Tubarão</a:t>
            </a:r>
            <a:r>
              <a:rPr lang="pt-BR" sz="1600">
                <a:solidFill>
                  <a:schemeClr val="dk1"/>
                </a:solidFill>
              </a:rPr>
              <a:t> (1975), os tubarões passaram a ser vistos como máquinas assassinas, o que está longe da realidade. Ataques a humanos são raríssimos, e na maioria das vezes, eles confundem surfistas ou nadadores com suas presas naturais, como focas.</a:t>
            </a:r>
            <a:endParaRPr sz="2100">
              <a:solidFill>
                <a:schemeClr val="dk1"/>
              </a:solidFill>
            </a:endParaRPr>
          </a:p>
          <a:p>
            <a:pPr indent="0" lvl="0" marL="0" rtl="0" algn="just">
              <a:spcBef>
                <a:spcPts val="1200"/>
              </a:spcBef>
              <a:spcAft>
                <a:spcPts val="0"/>
              </a:spcAft>
              <a:buNone/>
            </a:pPr>
            <a:r>
              <a:rPr b="1" lang="pt-BR" sz="1600">
                <a:solidFill>
                  <a:srgbClr val="3B6063"/>
                </a:solidFill>
              </a:rPr>
              <a:t>Curiosidade:</a:t>
            </a:r>
            <a:r>
              <a:rPr lang="pt-BR" sz="1600">
                <a:solidFill>
                  <a:schemeClr val="dk1"/>
                </a:solidFill>
              </a:rPr>
              <a:t> Você tem mais chances de ser atingido por um raio ou morrer tirando uma selfie do que de ser atacado por um tubarão.</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200"/>
              </a:spcBef>
              <a:spcAft>
                <a:spcPts val="0"/>
              </a:spcAft>
              <a:buNone/>
            </a:pPr>
            <a:r>
              <a:rPr b="1" i="1" lang="pt-BR" sz="2400">
                <a:solidFill>
                  <a:srgbClr val="3B6063"/>
                </a:solidFill>
              </a:rPr>
              <a:t>A História Antiga com os Humanos</a:t>
            </a:r>
            <a:endParaRPr b="1" i="1" sz="2400">
              <a:solidFill>
                <a:srgbClr val="3B6063"/>
              </a:solidFill>
            </a:endParaRPr>
          </a:p>
          <a:p>
            <a:pPr indent="0" lvl="0" marL="0" rtl="0" algn="just">
              <a:spcBef>
                <a:spcPts val="1200"/>
              </a:spcBef>
              <a:spcAft>
                <a:spcPts val="0"/>
              </a:spcAft>
              <a:buNone/>
            </a:pPr>
            <a:r>
              <a:rPr lang="pt-BR" sz="1600">
                <a:solidFill>
                  <a:schemeClr val="dk1"/>
                </a:solidFill>
              </a:rPr>
              <a:t>	Em muitas culturas, os tubarões eram venerados. Povos polinésios os viam como guardiões espirituais, e em algumas partes do Pacífico, tubarões eram considerados símbolos de força e proteção. Infelizmente, essa reverência se perdeu com o tempo, especialmente em sociedades ocidentais modernas.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200"/>
              </a:spcBef>
              <a:spcAft>
                <a:spcPts val="0"/>
              </a:spcAft>
              <a:buNone/>
            </a:pPr>
            <a:r>
              <a:rPr b="1" i="1" lang="pt-BR" sz="2400">
                <a:solidFill>
                  <a:srgbClr val="3B6063"/>
                </a:solidFill>
              </a:rPr>
              <a:t>A Realidade dos Números</a:t>
            </a:r>
            <a:endParaRPr b="1" i="1" sz="2400">
              <a:solidFill>
                <a:srgbClr val="3B6063"/>
              </a:solidFill>
            </a:endParaRPr>
          </a:p>
          <a:p>
            <a:pPr indent="457200" lvl="0" marL="0" rtl="0" algn="just">
              <a:spcBef>
                <a:spcPts val="1200"/>
              </a:spcBef>
              <a:spcAft>
                <a:spcPts val="1200"/>
              </a:spcAft>
              <a:buNone/>
            </a:pPr>
            <a:r>
              <a:rPr lang="pt-BR" sz="1600">
                <a:solidFill>
                  <a:schemeClr val="dk1"/>
                </a:solidFill>
              </a:rPr>
              <a:t>Todos os anos, mais de 100 milhões de tubarões são mortos, muitas vezes devido à pesca comercial e à prática cruel de finning (remoção das barbatanas para sopas, enquanto o resto do animal é descartado). Isso tem causado o declínio de diversas populações e colocado várias espécies em risco de extinção.</a:t>
            </a:r>
            <a:endParaRPr sz="1600">
              <a:solidFill>
                <a:schemeClr val="dk1"/>
              </a:solidFill>
            </a:endParaRPr>
          </a:p>
        </p:txBody>
      </p:sp>
      <p:sp>
        <p:nvSpPr>
          <p:cNvPr id="79" name="Google Shape;79;p16"/>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80" name="Google Shape;80;p16"/>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58281"/>
        </a:solidFill>
      </p:bgPr>
    </p:bg>
    <p:spTree>
      <p:nvGrpSpPr>
        <p:cNvPr id="349" name="Shape 349"/>
        <p:cNvGrpSpPr/>
        <p:nvPr/>
      </p:nvGrpSpPr>
      <p:grpSpPr>
        <a:xfrm>
          <a:off x="0" y="0"/>
          <a:ext cx="0" cy="0"/>
          <a:chOff x="0" y="0"/>
          <a:chExt cx="0" cy="0"/>
        </a:xfrm>
      </p:grpSpPr>
      <p:sp>
        <p:nvSpPr>
          <p:cNvPr id="350" name="Google Shape;350;p52"/>
          <p:cNvSpPr/>
          <p:nvPr/>
        </p:nvSpPr>
        <p:spPr>
          <a:xfrm>
            <a:off x="837300" y="41772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1" name="Google Shape;351;p52"/>
          <p:cNvSpPr txBox="1"/>
          <p:nvPr/>
        </p:nvSpPr>
        <p:spPr>
          <a:xfrm>
            <a:off x="837300" y="4422450"/>
            <a:ext cx="5885400" cy="1847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lang="pt-BR" sz="1600">
                <a:solidFill>
                  <a:schemeClr val="lt1"/>
                </a:solidFill>
              </a:rPr>
              <a:t>Os tubarões são muito mais do que simples predadores; eles são criaturas inteligentes, sociais e adaptáveis, com comportamentos que continuam a fascinar cientistas e mergulhadores. Entender como eles interagem com o ambiente e uns com os outros nos ajuda a apreciar sua complexidade e importância para os oceanos.</a:t>
            </a:r>
            <a:endParaRPr sz="1600">
              <a:solidFill>
                <a:schemeClr val="lt1"/>
              </a:solidFill>
            </a:endParaRPr>
          </a:p>
        </p:txBody>
      </p:sp>
      <p:sp>
        <p:nvSpPr>
          <p:cNvPr id="352" name="Google Shape;352;p52"/>
          <p:cNvSpPr/>
          <p:nvPr/>
        </p:nvSpPr>
        <p:spPr>
          <a:xfrm>
            <a:off x="837300" y="64167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3" name="Google Shape;353;p52"/>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54" name="Google Shape;354;p52"/>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3CFC3"/>
        </a:solidFill>
      </p:bgPr>
    </p:bg>
    <p:spTree>
      <p:nvGrpSpPr>
        <p:cNvPr id="358" name="Shape 358"/>
        <p:cNvGrpSpPr/>
        <p:nvPr/>
      </p:nvGrpSpPr>
      <p:grpSpPr>
        <a:xfrm>
          <a:off x="0" y="0"/>
          <a:ext cx="0" cy="0"/>
          <a:chOff x="0" y="0"/>
          <a:chExt cx="0" cy="0"/>
        </a:xfrm>
      </p:grpSpPr>
      <p:pic>
        <p:nvPicPr>
          <p:cNvPr id="359" name="Google Shape;359;p53"/>
          <p:cNvPicPr preferRelativeResize="0"/>
          <p:nvPr/>
        </p:nvPicPr>
        <p:blipFill>
          <a:blip r:embed="rId3">
            <a:alphaModFix/>
          </a:blip>
          <a:stretch>
            <a:fillRect/>
          </a:stretch>
        </p:blipFill>
        <p:spPr>
          <a:xfrm>
            <a:off x="0" y="6371995"/>
            <a:ext cx="7560000" cy="4320005"/>
          </a:xfrm>
          <a:prstGeom prst="rect">
            <a:avLst/>
          </a:prstGeom>
          <a:noFill/>
          <a:ln>
            <a:noFill/>
          </a:ln>
        </p:spPr>
      </p:pic>
      <p:sp>
        <p:nvSpPr>
          <p:cNvPr id="360" name="Google Shape;360;p53"/>
          <p:cNvSpPr/>
          <p:nvPr/>
        </p:nvSpPr>
        <p:spPr>
          <a:xfrm>
            <a:off x="2448942" y="2087900"/>
            <a:ext cx="2662119" cy="2244450"/>
          </a:xfrm>
          <a:prstGeom prst="rect">
            <a:avLst/>
          </a:prstGeom>
        </p:spPr>
        <p:txBody>
          <a:bodyPr>
            <a:prstTxWarp prst="textPlain"/>
          </a:bodyPr>
          <a:lstStyle/>
          <a:p>
            <a:pPr lvl="0" algn="ctr"/>
            <a:r>
              <a:rPr b="1" i="0">
                <a:ln cap="flat" cmpd="sng" w="76200">
                  <a:solidFill>
                    <a:srgbClr val="00404D"/>
                  </a:solidFill>
                  <a:prstDash val="solid"/>
                  <a:round/>
                  <a:headEnd len="sm" w="sm" type="none"/>
                  <a:tailEnd len="sm" w="sm" type="none"/>
                </a:ln>
                <a:noFill/>
                <a:latin typeface="Arial"/>
              </a:rPr>
              <a:t>07</a:t>
            </a:r>
          </a:p>
        </p:txBody>
      </p:sp>
      <p:sp>
        <p:nvSpPr>
          <p:cNvPr id="361" name="Google Shape;361;p53"/>
          <p:cNvSpPr txBox="1"/>
          <p:nvPr/>
        </p:nvSpPr>
        <p:spPr>
          <a:xfrm>
            <a:off x="1386600" y="4732925"/>
            <a:ext cx="4786800" cy="1416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4000">
                <a:solidFill>
                  <a:srgbClr val="00404D"/>
                </a:solidFill>
                <a:latin typeface="Roboto Serif"/>
                <a:ea typeface="Roboto Serif"/>
                <a:cs typeface="Roboto Serif"/>
                <a:sym typeface="Roboto Serif"/>
              </a:rPr>
              <a:t>ESPÉCIES NOTÁVEIS</a:t>
            </a:r>
            <a:endParaRPr b="1" sz="4000">
              <a:solidFill>
                <a:srgbClr val="00404D"/>
              </a:solidFill>
              <a:latin typeface="Roboto Serif"/>
              <a:ea typeface="Roboto Serif"/>
              <a:cs typeface="Roboto Serif"/>
              <a:sym typeface="Roboto Serif"/>
            </a:endParaRPr>
          </a:p>
        </p:txBody>
      </p:sp>
      <p:sp>
        <p:nvSpPr>
          <p:cNvPr id="362" name="Google Shape;362;p53"/>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63" name="Google Shape;363;p53"/>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54"/>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457200" lvl="0" marL="0" rtl="0" algn="just">
              <a:spcBef>
                <a:spcPts val="0"/>
              </a:spcBef>
              <a:spcAft>
                <a:spcPts val="0"/>
              </a:spcAft>
              <a:buNone/>
            </a:pPr>
            <a:r>
              <a:rPr lang="pt-BR" sz="1600">
                <a:solidFill>
                  <a:schemeClr val="dk1"/>
                </a:solidFill>
              </a:rPr>
              <a:t>Com mais de 500 espécies catalogadas, os tubarões possuem uma diversidade impressionante, com características adaptativas que variam de acordo com seus habitats e estilos de vida. Este capítulo destaca algumas das espécies mais icônicas, explorando suas particularidades, comportamentos e importância nos ecossistemas marinhos.</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marR="0" rtl="0" algn="just">
              <a:lnSpc>
                <a:spcPct val="100000"/>
              </a:lnSpc>
              <a:spcBef>
                <a:spcPts val="1200"/>
              </a:spcBef>
              <a:spcAft>
                <a:spcPts val="0"/>
              </a:spcAft>
              <a:buNone/>
            </a:pPr>
            <a:r>
              <a:rPr b="1" i="1" lang="pt-BR" sz="2400">
                <a:solidFill>
                  <a:srgbClr val="3B6063"/>
                </a:solidFill>
              </a:rPr>
              <a:t>Tubarão-branco (Carcharodon carcharias)</a:t>
            </a:r>
            <a:endParaRPr b="1" i="1" sz="2400">
              <a:solidFill>
                <a:srgbClr val="3B6063"/>
              </a:solidFill>
            </a:endParaRPr>
          </a:p>
          <a:p>
            <a:pPr indent="457200" lvl="0" marL="0" rtl="0" algn="just">
              <a:spcBef>
                <a:spcPts val="1200"/>
              </a:spcBef>
              <a:spcAft>
                <a:spcPts val="0"/>
              </a:spcAft>
              <a:buNone/>
            </a:pPr>
            <a:r>
              <a:rPr lang="pt-BR" sz="1600">
                <a:solidFill>
                  <a:schemeClr val="dk1"/>
                </a:solidFill>
              </a:rPr>
              <a:t>O tubarão-branco é talvez o mais conhecido e também um dos predadores mais formidáveis dos oceanos.</a:t>
            </a:r>
            <a:endParaRPr sz="1600">
              <a:solidFill>
                <a:schemeClr val="dk1"/>
              </a:solidFill>
            </a:endParaRPr>
          </a:p>
          <a:p>
            <a:pPr indent="0" lvl="0" marL="0" rtl="0" algn="just">
              <a:spcBef>
                <a:spcPts val="1200"/>
              </a:spcBef>
              <a:spcAft>
                <a:spcPts val="0"/>
              </a:spcAft>
              <a:buNone/>
            </a:pPr>
            <a:r>
              <a:rPr b="1" lang="pt-BR" sz="1600">
                <a:solidFill>
                  <a:srgbClr val="3B6063"/>
                </a:solidFill>
              </a:rPr>
              <a:t>Características</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Tamanho:</a:t>
            </a:r>
            <a:r>
              <a:rPr lang="pt-BR" sz="1600">
                <a:solidFill>
                  <a:schemeClr val="dk1"/>
                </a:solidFill>
              </a:rPr>
              <a:t> Pode alcançar até 6 metros de comprimento e pesar mais de 2 toneladas.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Habitat:</a:t>
            </a:r>
            <a:r>
              <a:rPr lang="pt-BR" sz="1600">
                <a:solidFill>
                  <a:schemeClr val="dk1"/>
                </a:solidFill>
              </a:rPr>
              <a:t> Águas temperadas e costeiras ao redor do mundo.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Dieta:</a:t>
            </a:r>
            <a:r>
              <a:rPr lang="pt-BR" sz="1600">
                <a:solidFill>
                  <a:schemeClr val="dk1"/>
                </a:solidFill>
              </a:rPr>
              <a:t> Focas, leões-marinhos, peixes grandes e carcaças de baleias.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Comportamento:</a:t>
            </a:r>
            <a:r>
              <a:rPr lang="pt-BR" sz="1600">
                <a:solidFill>
                  <a:schemeClr val="dk1"/>
                </a:solidFill>
              </a:rPr>
              <a:t> Caçador de emboscada; usa ataques rápidos e poderosos.</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Eles podem saltar completamente fora da água ao atacar presas, um comportamento conhecido como </a:t>
            </a:r>
            <a:r>
              <a:rPr i="1" lang="pt-BR" sz="1600">
                <a:solidFill>
                  <a:schemeClr val="dk1"/>
                </a:solidFill>
              </a:rPr>
              <a:t>breaching</a:t>
            </a:r>
            <a:r>
              <a:rPr lang="pt-BR" sz="1600">
                <a:solidFill>
                  <a:schemeClr val="dk1"/>
                </a:solidFill>
              </a:rPr>
              <a:t>.</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O tubarão-branco possui uma mordida extremamente poderosa, mas também é conhecido por realizar “mordidas de teste” para explorar o ambiente.</a:t>
            </a:r>
            <a:endParaRPr sz="1600">
              <a:solidFill>
                <a:schemeClr val="dk1"/>
              </a:solidFill>
            </a:endParaRPr>
          </a:p>
          <a:p>
            <a:pPr indent="0" lvl="0" marL="0" rtl="0" algn="just">
              <a:spcBef>
                <a:spcPts val="1200"/>
              </a:spcBef>
              <a:spcAft>
                <a:spcPts val="1200"/>
              </a:spcAft>
              <a:buNone/>
            </a:pPr>
            <a:r>
              <a:t/>
            </a:r>
            <a:endParaRPr sz="1600">
              <a:solidFill>
                <a:schemeClr val="dk1"/>
              </a:solidFill>
            </a:endParaRPr>
          </a:p>
        </p:txBody>
      </p:sp>
      <p:sp>
        <p:nvSpPr>
          <p:cNvPr id="369" name="Google Shape;369;p54"/>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70" name="Google Shape;370;p54"/>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5"/>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b="1" i="1" lang="pt-BR" sz="2400">
                <a:solidFill>
                  <a:srgbClr val="3B6063"/>
                </a:solidFill>
              </a:rPr>
              <a:t>Tubarão-baleia (Rhincodon typus)</a:t>
            </a:r>
            <a:endParaRPr b="1" i="1" sz="2400">
              <a:solidFill>
                <a:srgbClr val="3B6063"/>
              </a:solidFill>
            </a:endParaRPr>
          </a:p>
          <a:p>
            <a:pPr indent="457200" lvl="0" marL="0" rtl="0" algn="just">
              <a:spcBef>
                <a:spcPts val="1200"/>
              </a:spcBef>
              <a:spcAft>
                <a:spcPts val="0"/>
              </a:spcAft>
              <a:buNone/>
            </a:pPr>
            <a:r>
              <a:rPr lang="pt-BR" sz="1600">
                <a:solidFill>
                  <a:schemeClr val="dk1"/>
                </a:solidFill>
              </a:rPr>
              <a:t>Maior peixe do mundo, o tubarão-baleia é um gigante gentil que impressiona por seu tamanho e comportamento pacífico.</a:t>
            </a:r>
            <a:endParaRPr sz="1600">
              <a:solidFill>
                <a:schemeClr val="dk1"/>
              </a:solidFill>
            </a:endParaRPr>
          </a:p>
          <a:p>
            <a:pPr indent="0" lvl="0" marL="0" rtl="0" algn="just">
              <a:spcBef>
                <a:spcPts val="1200"/>
              </a:spcBef>
              <a:spcAft>
                <a:spcPts val="0"/>
              </a:spcAft>
              <a:buNone/>
            </a:pPr>
            <a:r>
              <a:rPr b="1" lang="pt-BR" sz="1600">
                <a:solidFill>
                  <a:srgbClr val="3B6063"/>
                </a:solidFill>
              </a:rPr>
              <a:t>Características</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Tamanho:</a:t>
            </a:r>
            <a:r>
              <a:rPr lang="pt-BR" sz="1600">
                <a:solidFill>
                  <a:schemeClr val="dk1"/>
                </a:solidFill>
              </a:rPr>
              <a:t> Pode atingir até 18 metros de comprimento.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Habitat:</a:t>
            </a:r>
            <a:r>
              <a:rPr lang="pt-BR" sz="1600">
                <a:solidFill>
                  <a:schemeClr val="dk1"/>
                </a:solidFill>
              </a:rPr>
              <a:t> Águas tropicais e subtropicais em todo o mundo.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Dieta:</a:t>
            </a:r>
            <a:r>
              <a:rPr lang="pt-BR" sz="1600">
                <a:solidFill>
                  <a:schemeClr val="dk1"/>
                </a:solidFill>
              </a:rPr>
              <a:t> Plâncton, pequenos peixes e ovos de peixes, filtrados por suas enormes bocas.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Comportamento:</a:t>
            </a:r>
            <a:r>
              <a:rPr lang="pt-BR" sz="1600">
                <a:solidFill>
                  <a:schemeClr val="dk1"/>
                </a:solidFill>
              </a:rPr>
              <a:t> Nadam lentamente e são frequentemente avistados em águas rasas.</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Cada tubarão-baleia tem um padrão único de manchas na pele, que funciona como uma “impressão digital”.</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Apesar de seu tamanho, são inofensivos para os humanos e frequentemente interagem pacificamente com mergulhadores.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200"/>
              </a:spcBef>
              <a:spcAft>
                <a:spcPts val="0"/>
              </a:spcAft>
              <a:buNone/>
            </a:pPr>
            <a:r>
              <a:rPr b="1" i="1" lang="pt-BR" sz="2400">
                <a:solidFill>
                  <a:srgbClr val="3B6063"/>
                </a:solidFill>
              </a:rPr>
              <a:t>Tubarão-martelo (Sphyrna spp.)</a:t>
            </a:r>
            <a:endParaRPr b="1" i="1" sz="2400">
              <a:solidFill>
                <a:srgbClr val="3B6063"/>
              </a:solidFill>
            </a:endParaRPr>
          </a:p>
          <a:p>
            <a:pPr indent="457200" lvl="0" marL="0" rtl="0" algn="just">
              <a:spcBef>
                <a:spcPts val="1200"/>
              </a:spcBef>
              <a:spcAft>
                <a:spcPts val="0"/>
              </a:spcAft>
              <a:buNone/>
            </a:pPr>
            <a:r>
              <a:rPr lang="pt-BR" sz="1600">
                <a:solidFill>
                  <a:schemeClr val="dk1"/>
                </a:solidFill>
              </a:rPr>
              <a:t>Conhecido por sua cabeça em forma de T, o tubarão-martelo é uma das espécies mais distintas dos mares.</a:t>
            </a:r>
            <a:endParaRPr sz="1600">
              <a:solidFill>
                <a:schemeClr val="dk1"/>
              </a:solidFill>
            </a:endParaRPr>
          </a:p>
          <a:p>
            <a:pPr indent="0" lvl="0" marL="0" rtl="0" algn="just">
              <a:spcBef>
                <a:spcPts val="1200"/>
              </a:spcBef>
              <a:spcAft>
                <a:spcPts val="0"/>
              </a:spcAft>
              <a:buNone/>
            </a:pPr>
            <a:r>
              <a:rPr b="1" lang="pt-BR" sz="1600">
                <a:solidFill>
                  <a:srgbClr val="3B6063"/>
                </a:solidFill>
              </a:rPr>
              <a:t>Características</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Tamanho:</a:t>
            </a:r>
            <a:r>
              <a:rPr lang="pt-BR" sz="1600">
                <a:solidFill>
                  <a:schemeClr val="dk1"/>
                </a:solidFill>
              </a:rPr>
              <a:t> Varia de 1 metro (tubarão-martelo pequeno) a 6 metros (grande tubarão-martelo).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Habitat:</a:t>
            </a:r>
            <a:r>
              <a:rPr lang="pt-BR" sz="1600">
                <a:solidFill>
                  <a:schemeClr val="dk1"/>
                </a:solidFill>
              </a:rPr>
              <a:t> Águas tropicais e subtropicais, principalmente perto de recifes de corais.</a:t>
            </a:r>
            <a:endParaRPr sz="1600">
              <a:solidFill>
                <a:schemeClr val="dk1"/>
              </a:solidFill>
            </a:endParaRPr>
          </a:p>
        </p:txBody>
      </p:sp>
      <p:sp>
        <p:nvSpPr>
          <p:cNvPr id="376" name="Google Shape;376;p55"/>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77" name="Google Shape;377;p55"/>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56"/>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330200" lvl="0" marL="457200" rtl="0" algn="just">
              <a:spcBef>
                <a:spcPts val="1200"/>
              </a:spcBef>
              <a:spcAft>
                <a:spcPts val="0"/>
              </a:spcAft>
              <a:buClr>
                <a:schemeClr val="dk1"/>
              </a:buClr>
              <a:buSzPts val="1600"/>
              <a:buChar char="●"/>
            </a:pPr>
            <a:r>
              <a:rPr b="1" lang="pt-BR" sz="1600">
                <a:solidFill>
                  <a:schemeClr val="dk1"/>
                </a:solidFill>
              </a:rPr>
              <a:t>Dieta:</a:t>
            </a:r>
            <a:r>
              <a:rPr lang="pt-BR" sz="1600">
                <a:solidFill>
                  <a:schemeClr val="dk1"/>
                </a:solidFill>
              </a:rPr>
              <a:t> Arraias, pequenos peixes e crustáceos.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Comportamento:</a:t>
            </a:r>
            <a:r>
              <a:rPr lang="pt-BR" sz="1600">
                <a:solidFill>
                  <a:schemeClr val="dk1"/>
                </a:solidFill>
              </a:rPr>
              <a:t> Caçadores eficientes, que utilizam a forma de sua cabeça para localizar presas enterradas na areia.</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Sua visão panorâmica é uma das mais desenvolvidas entre os tubarões.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Muitas vezes, formam cardumes de dezenas ou centenas de indivíduos, comportamento raro entre os tubarões.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i="1" lang="pt-BR" sz="2400">
                <a:solidFill>
                  <a:srgbClr val="3B6063"/>
                </a:solidFill>
              </a:rPr>
              <a:t>Tubarão-tigre (Galeocerdo cuvier)</a:t>
            </a:r>
            <a:endParaRPr b="1" i="1" sz="2400">
              <a:solidFill>
                <a:srgbClr val="3B6063"/>
              </a:solidFill>
            </a:endParaRPr>
          </a:p>
          <a:p>
            <a:pPr indent="457200" lvl="0" marL="0" rtl="0" algn="just">
              <a:spcBef>
                <a:spcPts val="1200"/>
              </a:spcBef>
              <a:spcAft>
                <a:spcPts val="0"/>
              </a:spcAft>
              <a:buNone/>
            </a:pPr>
            <a:r>
              <a:rPr lang="pt-BR" sz="1600">
                <a:solidFill>
                  <a:schemeClr val="dk1"/>
                </a:solidFill>
              </a:rPr>
              <a:t>Com um padrão listrado característico, o tubarão-tigre é um dos maiores predadores dos oceanos tropicais.</a:t>
            </a:r>
            <a:endParaRPr sz="1600">
              <a:solidFill>
                <a:schemeClr val="dk1"/>
              </a:solidFill>
            </a:endParaRPr>
          </a:p>
          <a:p>
            <a:pPr indent="0" lvl="0" marL="0" rtl="0" algn="just">
              <a:spcBef>
                <a:spcPts val="1200"/>
              </a:spcBef>
              <a:spcAft>
                <a:spcPts val="0"/>
              </a:spcAft>
              <a:buNone/>
            </a:pPr>
            <a:r>
              <a:rPr b="1" lang="pt-BR" sz="1600">
                <a:solidFill>
                  <a:srgbClr val="3B6063"/>
                </a:solidFill>
              </a:rPr>
              <a:t>Características</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Tamanho:</a:t>
            </a:r>
            <a:r>
              <a:rPr lang="pt-BR" sz="1600">
                <a:solidFill>
                  <a:schemeClr val="dk1"/>
                </a:solidFill>
              </a:rPr>
              <a:t> Até 5 metros de comprimento.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Habitat:</a:t>
            </a:r>
            <a:r>
              <a:rPr lang="pt-BR" sz="1600">
                <a:solidFill>
                  <a:schemeClr val="dk1"/>
                </a:solidFill>
              </a:rPr>
              <a:t> Águas tropicais e temperadas, tanto costeiras quanto oceânicas.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Dieta:</a:t>
            </a:r>
            <a:r>
              <a:rPr lang="pt-BR" sz="1600">
                <a:solidFill>
                  <a:schemeClr val="dk1"/>
                </a:solidFill>
              </a:rPr>
              <a:t> Tartarugas, aves marinhas, peixes, focas e até lixo.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Comportamento:</a:t>
            </a:r>
            <a:r>
              <a:rPr lang="pt-BR" sz="1600">
                <a:solidFill>
                  <a:schemeClr val="dk1"/>
                </a:solidFill>
              </a:rPr>
              <a:t> Caçador oportunista e explorador curioso.</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Apelidado de “lixeira dos mares” porque já foram encontrados objetos como pneus e placas metálicas em seus estômagos.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Apesar de sua reputação, ataques a humanos são raros e geralmente acidentais.</a:t>
            </a:r>
            <a:endParaRPr sz="1600">
              <a:solidFill>
                <a:schemeClr val="dk1"/>
              </a:solidFill>
            </a:endParaRPr>
          </a:p>
          <a:p>
            <a:pPr indent="0" lvl="0" marL="0" rtl="0" algn="just">
              <a:spcBef>
                <a:spcPts val="1200"/>
              </a:spcBef>
              <a:spcAft>
                <a:spcPts val="1200"/>
              </a:spcAft>
              <a:buNone/>
            </a:pPr>
            <a:r>
              <a:t/>
            </a:r>
            <a:endParaRPr sz="1600">
              <a:solidFill>
                <a:schemeClr val="dk1"/>
              </a:solidFill>
            </a:endParaRPr>
          </a:p>
        </p:txBody>
      </p:sp>
      <p:sp>
        <p:nvSpPr>
          <p:cNvPr id="383" name="Google Shape;383;p56"/>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84" name="Google Shape;384;p56"/>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57"/>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400"/>
              </a:spcBef>
              <a:spcAft>
                <a:spcPts val="0"/>
              </a:spcAft>
              <a:buNone/>
            </a:pPr>
            <a:r>
              <a:rPr b="1" i="1" lang="pt-BR" sz="2400">
                <a:solidFill>
                  <a:srgbClr val="3B6063"/>
                </a:solidFill>
              </a:rPr>
              <a:t>Tubarão-enfermeiro (Ginglymostoma cirratum)</a:t>
            </a:r>
            <a:endParaRPr b="1" i="1" sz="2400">
              <a:solidFill>
                <a:srgbClr val="3B6063"/>
              </a:solidFill>
            </a:endParaRPr>
          </a:p>
          <a:p>
            <a:pPr indent="457200" lvl="0" marL="0" rtl="0" algn="just">
              <a:spcBef>
                <a:spcPts val="1200"/>
              </a:spcBef>
              <a:spcAft>
                <a:spcPts val="0"/>
              </a:spcAft>
              <a:buNone/>
            </a:pPr>
            <a:r>
              <a:rPr lang="pt-BR" sz="1600">
                <a:solidFill>
                  <a:schemeClr val="dk1"/>
                </a:solidFill>
              </a:rPr>
              <a:t>Uma das espécies mais tranquilas, o tubarão-enfermeiro é conhecido por sua vida pacífica em recifes e áreas costeiras.</a:t>
            </a:r>
            <a:endParaRPr sz="1600">
              <a:solidFill>
                <a:schemeClr val="dk1"/>
              </a:solidFill>
            </a:endParaRPr>
          </a:p>
          <a:p>
            <a:pPr indent="0" lvl="0" marL="0" rtl="0" algn="just">
              <a:spcBef>
                <a:spcPts val="1200"/>
              </a:spcBef>
              <a:spcAft>
                <a:spcPts val="0"/>
              </a:spcAft>
              <a:buNone/>
            </a:pPr>
            <a:r>
              <a:rPr b="1" lang="pt-BR" sz="1600">
                <a:solidFill>
                  <a:srgbClr val="3B6063"/>
                </a:solidFill>
              </a:rPr>
              <a:t>Características</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Tamanho:</a:t>
            </a:r>
            <a:r>
              <a:rPr lang="pt-BR" sz="1600">
                <a:solidFill>
                  <a:schemeClr val="dk1"/>
                </a:solidFill>
              </a:rPr>
              <a:t> Até 4 metros de comprimento.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Habitat:</a:t>
            </a:r>
            <a:r>
              <a:rPr lang="pt-BR" sz="1600">
                <a:solidFill>
                  <a:schemeClr val="dk1"/>
                </a:solidFill>
              </a:rPr>
              <a:t> Águas tropicais e subtropicais, geralmente perto do fundo do mar.</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Dieta:</a:t>
            </a:r>
            <a:r>
              <a:rPr lang="pt-BR" sz="1600">
                <a:solidFill>
                  <a:schemeClr val="dk1"/>
                </a:solidFill>
              </a:rPr>
              <a:t> Crustáceos, moluscos e pequenos peixes.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Comportamento:</a:t>
            </a:r>
            <a:r>
              <a:rPr lang="pt-BR" sz="1600">
                <a:solidFill>
                  <a:schemeClr val="dk1"/>
                </a:solidFill>
              </a:rPr>
              <a:t> Descansam por longos períodos no fundo do mar, uma característica rara entre tubarões.</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Eles têm bocas poderosas para sugar presas diretamente da areia.</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Seu comportamento calmo os torna um dos tubarões mais estudados por cientistas.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i="1" lang="pt-BR" sz="2400">
                <a:solidFill>
                  <a:srgbClr val="3B6063"/>
                </a:solidFill>
              </a:rPr>
              <a:t>Tubarão-mako (Isurus oxyrinchus)</a:t>
            </a:r>
            <a:endParaRPr b="1" i="1" sz="2400">
              <a:solidFill>
                <a:srgbClr val="3B6063"/>
              </a:solidFill>
            </a:endParaRPr>
          </a:p>
          <a:p>
            <a:pPr indent="457200" lvl="0" marL="0" rtl="0" algn="just">
              <a:spcBef>
                <a:spcPts val="1200"/>
              </a:spcBef>
              <a:spcAft>
                <a:spcPts val="0"/>
              </a:spcAft>
              <a:buNone/>
            </a:pPr>
            <a:r>
              <a:rPr lang="pt-BR" sz="1600">
                <a:solidFill>
                  <a:schemeClr val="dk1"/>
                </a:solidFill>
              </a:rPr>
              <a:t>O tubarão-mako é o velocista dos mares, conhecido por sua agilidade e ataques rápidos.</a:t>
            </a:r>
            <a:endParaRPr sz="1600">
              <a:solidFill>
                <a:schemeClr val="dk1"/>
              </a:solidFill>
            </a:endParaRPr>
          </a:p>
          <a:p>
            <a:pPr indent="0" lvl="0" marL="0" rtl="0" algn="just">
              <a:spcBef>
                <a:spcPts val="1200"/>
              </a:spcBef>
              <a:spcAft>
                <a:spcPts val="0"/>
              </a:spcAft>
              <a:buNone/>
            </a:pPr>
            <a:r>
              <a:rPr b="1" lang="pt-BR" sz="1600">
                <a:solidFill>
                  <a:srgbClr val="3B6063"/>
                </a:solidFill>
              </a:rPr>
              <a:t>Características</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Tamanho:</a:t>
            </a:r>
            <a:r>
              <a:rPr lang="pt-BR" sz="1600">
                <a:solidFill>
                  <a:schemeClr val="dk1"/>
                </a:solidFill>
              </a:rPr>
              <a:t> Até 4 metros de comprimento.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Habitat:</a:t>
            </a:r>
            <a:r>
              <a:rPr lang="pt-BR" sz="1600">
                <a:solidFill>
                  <a:schemeClr val="dk1"/>
                </a:solidFill>
              </a:rPr>
              <a:t> Águas oceânicas profundas, principalmente em regiões tropicais e temperadas.</a:t>
            </a:r>
            <a:endParaRPr sz="1600">
              <a:solidFill>
                <a:schemeClr val="dk1"/>
              </a:solidFill>
            </a:endParaRPr>
          </a:p>
        </p:txBody>
      </p:sp>
      <p:sp>
        <p:nvSpPr>
          <p:cNvPr id="390" name="Google Shape;390;p57"/>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91" name="Google Shape;391;p57"/>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58"/>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330200" lvl="0" marL="457200" rtl="0" algn="just">
              <a:spcBef>
                <a:spcPts val="1200"/>
              </a:spcBef>
              <a:spcAft>
                <a:spcPts val="0"/>
              </a:spcAft>
              <a:buClr>
                <a:schemeClr val="dk1"/>
              </a:buClr>
              <a:buSzPts val="1600"/>
              <a:buChar char="●"/>
            </a:pPr>
            <a:r>
              <a:rPr b="1" lang="pt-BR" sz="1600">
                <a:solidFill>
                  <a:schemeClr val="dk1"/>
                </a:solidFill>
              </a:rPr>
              <a:t>Dieta:</a:t>
            </a:r>
            <a:r>
              <a:rPr lang="pt-BR" sz="1600">
                <a:solidFill>
                  <a:schemeClr val="dk1"/>
                </a:solidFill>
              </a:rPr>
              <a:t> Peixes rápidos, como atuns e cavalas.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Comportamento:</a:t>
            </a:r>
            <a:r>
              <a:rPr lang="pt-BR" sz="1600">
                <a:solidFill>
                  <a:schemeClr val="dk1"/>
                </a:solidFill>
              </a:rPr>
              <a:t> Predador ativo e veloz, que pode saltar fora da água para capturar presas.</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Considerado o tubarão mais rápido do mundo, atingindo velocidades de até 60 km/h.</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Sua carne e barbatanas são altamente valorizadas, tornando-o uma espécie vulnerável à pesca.</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lang="pt-BR" sz="2400">
                <a:solidFill>
                  <a:srgbClr val="3B6063"/>
                </a:solidFill>
              </a:rPr>
              <a:t>Tubarão-da-Groenlândia (</a:t>
            </a:r>
            <a:r>
              <a:rPr b="1" i="1" lang="pt-BR" sz="2400">
                <a:solidFill>
                  <a:srgbClr val="3B6063"/>
                </a:solidFill>
              </a:rPr>
              <a:t>Somniosus microcephalus</a:t>
            </a:r>
            <a:r>
              <a:rPr b="1" lang="pt-BR" sz="2400">
                <a:solidFill>
                  <a:srgbClr val="3B6063"/>
                </a:solidFill>
              </a:rPr>
              <a:t>)</a:t>
            </a:r>
            <a:endParaRPr b="1" sz="2400">
              <a:solidFill>
                <a:srgbClr val="3B6063"/>
              </a:solidFill>
            </a:endParaRPr>
          </a:p>
          <a:p>
            <a:pPr indent="457200" lvl="0" marL="0" rtl="0" algn="just">
              <a:spcBef>
                <a:spcPts val="1200"/>
              </a:spcBef>
              <a:spcAft>
                <a:spcPts val="0"/>
              </a:spcAft>
              <a:buNone/>
            </a:pPr>
            <a:r>
              <a:rPr lang="pt-BR" sz="1600">
                <a:solidFill>
                  <a:schemeClr val="dk1"/>
                </a:solidFill>
              </a:rPr>
              <a:t>Uma das espécies mais misteriosas, o tubarão-da-Groenlândia vive nas águas geladas do Ártico e é conhecido por sua longevidade extrema.</a:t>
            </a:r>
            <a:endParaRPr sz="1600">
              <a:solidFill>
                <a:schemeClr val="dk1"/>
              </a:solidFill>
            </a:endParaRPr>
          </a:p>
          <a:p>
            <a:pPr indent="0" lvl="0" marL="0" rtl="0" algn="just">
              <a:spcBef>
                <a:spcPts val="1200"/>
              </a:spcBef>
              <a:spcAft>
                <a:spcPts val="0"/>
              </a:spcAft>
              <a:buNone/>
            </a:pPr>
            <a:r>
              <a:rPr b="1" lang="pt-BR" sz="1600">
                <a:solidFill>
                  <a:srgbClr val="3B6063"/>
                </a:solidFill>
              </a:rPr>
              <a:t>Características</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Tamanho:</a:t>
            </a:r>
            <a:r>
              <a:rPr lang="pt-BR" sz="1600">
                <a:solidFill>
                  <a:schemeClr val="dk1"/>
                </a:solidFill>
              </a:rPr>
              <a:t> Até 7 metros de comprimento.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Habitat:</a:t>
            </a:r>
            <a:r>
              <a:rPr lang="pt-BR" sz="1600">
                <a:solidFill>
                  <a:schemeClr val="dk1"/>
                </a:solidFill>
              </a:rPr>
              <a:t> Águas profundas e frias do Atlântico Norte e do Ártico.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Dieta:</a:t>
            </a:r>
            <a:r>
              <a:rPr lang="pt-BR" sz="1600">
                <a:solidFill>
                  <a:schemeClr val="dk1"/>
                </a:solidFill>
              </a:rPr>
              <a:t> Peixes, lulas e até carcaças de mamíferos marinhos.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Comportamento:</a:t>
            </a:r>
            <a:r>
              <a:rPr lang="pt-BR" sz="1600">
                <a:solidFill>
                  <a:schemeClr val="dk1"/>
                </a:solidFill>
              </a:rPr>
              <a:t> Movimenta-se lentamente devido ao metabolismo reduzido.</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Pode viver mais de 400 anos, sendo um dos vertebrados mais longevos do planeta.</a:t>
            </a:r>
            <a:endParaRPr sz="1600">
              <a:solidFill>
                <a:schemeClr val="dk1"/>
              </a:solidFill>
            </a:endParaRPr>
          </a:p>
          <a:p>
            <a:pPr indent="0" lvl="0" marL="0" rtl="0" algn="just">
              <a:spcBef>
                <a:spcPts val="1200"/>
              </a:spcBef>
              <a:spcAft>
                <a:spcPts val="1200"/>
              </a:spcAft>
              <a:buNone/>
            </a:pPr>
            <a:r>
              <a:t/>
            </a:r>
            <a:endParaRPr sz="1600">
              <a:solidFill>
                <a:schemeClr val="dk1"/>
              </a:solidFill>
            </a:endParaRPr>
          </a:p>
        </p:txBody>
      </p:sp>
      <p:sp>
        <p:nvSpPr>
          <p:cNvPr id="397" name="Google Shape;397;p58"/>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398" name="Google Shape;398;p58"/>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59"/>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330200" lvl="0" marL="457200" rtl="0" algn="just">
              <a:spcBef>
                <a:spcPts val="1200"/>
              </a:spcBef>
              <a:spcAft>
                <a:spcPts val="0"/>
              </a:spcAft>
              <a:buClr>
                <a:schemeClr val="dk1"/>
              </a:buClr>
              <a:buSzPts val="1600"/>
              <a:buChar char="●"/>
            </a:pPr>
            <a:r>
              <a:rPr lang="pt-BR" sz="1600">
                <a:solidFill>
                  <a:schemeClr val="dk1"/>
                </a:solidFill>
              </a:rPr>
              <a:t>Seu crescimento é extremamente lento, com apenas 1 cm por ano.</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i="1" lang="pt-BR" sz="2400">
                <a:solidFill>
                  <a:srgbClr val="3B6063"/>
                </a:solidFill>
              </a:rPr>
              <a:t>Tubarão-lixa (Stegostoma fasciatum)</a:t>
            </a:r>
            <a:endParaRPr b="1" i="1" sz="2400">
              <a:solidFill>
                <a:srgbClr val="3B6063"/>
              </a:solidFill>
            </a:endParaRPr>
          </a:p>
          <a:p>
            <a:pPr indent="457200" lvl="0" marL="0" rtl="0" algn="just">
              <a:spcBef>
                <a:spcPts val="1200"/>
              </a:spcBef>
              <a:spcAft>
                <a:spcPts val="0"/>
              </a:spcAft>
              <a:buNone/>
            </a:pPr>
            <a:r>
              <a:rPr lang="pt-BR" sz="1600">
                <a:solidFill>
                  <a:schemeClr val="dk1"/>
                </a:solidFill>
              </a:rPr>
              <a:t>Conhecido por seu padrão único e comportamento tranquilo, o tubarão-lixa é um frequentador de recifes de corais.</a:t>
            </a:r>
            <a:endParaRPr sz="1600">
              <a:solidFill>
                <a:schemeClr val="dk1"/>
              </a:solidFill>
            </a:endParaRPr>
          </a:p>
          <a:p>
            <a:pPr indent="0" lvl="0" marL="0" rtl="0" algn="just">
              <a:spcBef>
                <a:spcPts val="1200"/>
              </a:spcBef>
              <a:spcAft>
                <a:spcPts val="0"/>
              </a:spcAft>
              <a:buNone/>
            </a:pPr>
            <a:r>
              <a:rPr b="1" lang="pt-BR" sz="1600">
                <a:solidFill>
                  <a:srgbClr val="3B6063"/>
                </a:solidFill>
              </a:rPr>
              <a:t>Características</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Tamanho:</a:t>
            </a:r>
            <a:r>
              <a:rPr lang="pt-BR" sz="1600">
                <a:solidFill>
                  <a:schemeClr val="dk1"/>
                </a:solidFill>
              </a:rPr>
              <a:t> Até 3 metros de comprimento.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Habitat:</a:t>
            </a:r>
            <a:r>
              <a:rPr lang="pt-BR" sz="1600">
                <a:solidFill>
                  <a:schemeClr val="dk1"/>
                </a:solidFill>
              </a:rPr>
              <a:t> Águas tropicais rasas, especialmente no Indo-Pacífico.</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Dieta:</a:t>
            </a:r>
            <a:r>
              <a:rPr lang="pt-BR" sz="1600">
                <a:solidFill>
                  <a:schemeClr val="dk1"/>
                </a:solidFill>
              </a:rPr>
              <a:t> Peixes pequenos e crustáceos.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Comportamento:</a:t>
            </a:r>
            <a:r>
              <a:rPr lang="pt-BR" sz="1600">
                <a:solidFill>
                  <a:schemeClr val="dk1"/>
                </a:solidFill>
              </a:rPr>
              <a:t> Costuma descansar em cavernas ou no fundo do mar.</a:t>
            </a:r>
            <a:endParaRPr sz="1600">
              <a:solidFill>
                <a:schemeClr val="dk1"/>
              </a:solidFill>
            </a:endParaRPr>
          </a:p>
          <a:p>
            <a:pPr indent="0" lvl="0" marL="0" rtl="0" algn="just">
              <a:spcBef>
                <a:spcPts val="1200"/>
              </a:spcBef>
              <a:spcAft>
                <a:spcPts val="0"/>
              </a:spcAft>
              <a:buNone/>
            </a:pPr>
            <a:r>
              <a:rPr b="1" lang="pt-BR" sz="1600">
                <a:solidFill>
                  <a:srgbClr val="3B6063"/>
                </a:solidFill>
              </a:rPr>
              <a:t>Curiosidades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Suas manchas e listras mudam conforme amadurecem, tornando-o um dos tubarões mais bonitos visualmente.</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Apesar do nome, é completamente inofensivo para humanos.</a:t>
            </a:r>
            <a:endParaRPr sz="1600">
              <a:solidFill>
                <a:schemeClr val="dk1"/>
              </a:solidFill>
            </a:endParaRPr>
          </a:p>
        </p:txBody>
      </p:sp>
      <p:sp>
        <p:nvSpPr>
          <p:cNvPr id="404" name="Google Shape;404;p59"/>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05" name="Google Shape;405;p59"/>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58281"/>
        </a:solidFill>
      </p:bgPr>
    </p:bg>
    <p:spTree>
      <p:nvGrpSpPr>
        <p:cNvPr id="409" name="Shape 409"/>
        <p:cNvGrpSpPr/>
        <p:nvPr/>
      </p:nvGrpSpPr>
      <p:grpSpPr>
        <a:xfrm>
          <a:off x="0" y="0"/>
          <a:ext cx="0" cy="0"/>
          <a:chOff x="0" y="0"/>
          <a:chExt cx="0" cy="0"/>
        </a:xfrm>
      </p:grpSpPr>
      <p:sp>
        <p:nvSpPr>
          <p:cNvPr id="410" name="Google Shape;410;p60"/>
          <p:cNvSpPr/>
          <p:nvPr/>
        </p:nvSpPr>
        <p:spPr>
          <a:xfrm>
            <a:off x="837300" y="43188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1" name="Google Shape;411;p60"/>
          <p:cNvSpPr txBox="1"/>
          <p:nvPr/>
        </p:nvSpPr>
        <p:spPr>
          <a:xfrm>
            <a:off x="837300" y="4564050"/>
            <a:ext cx="5885400" cy="1563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lang="pt-BR" sz="1600">
                <a:solidFill>
                  <a:schemeClr val="lt1"/>
                </a:solidFill>
              </a:rPr>
              <a:t>Cada espécie de tubarão desempenha um papel único nos oceanos, contribuindo para a saúde e o equilíbrio dos ecossistemas marinhos. Entender as diferenças entre essas espécies nos ajuda a valorizar a diversidade desses incríveis predadores e a importância de proteger seus habitats.</a:t>
            </a:r>
            <a:endParaRPr sz="1600">
              <a:solidFill>
                <a:schemeClr val="lt1"/>
              </a:solidFill>
            </a:endParaRPr>
          </a:p>
        </p:txBody>
      </p:sp>
      <p:sp>
        <p:nvSpPr>
          <p:cNvPr id="412" name="Google Shape;412;p60"/>
          <p:cNvSpPr/>
          <p:nvPr/>
        </p:nvSpPr>
        <p:spPr>
          <a:xfrm>
            <a:off x="837300" y="62751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3" name="Google Shape;413;p60"/>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14" name="Google Shape;414;p60"/>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3CFC3"/>
        </a:solidFill>
      </p:bgPr>
    </p:bg>
    <p:spTree>
      <p:nvGrpSpPr>
        <p:cNvPr id="418" name="Shape 418"/>
        <p:cNvGrpSpPr/>
        <p:nvPr/>
      </p:nvGrpSpPr>
      <p:grpSpPr>
        <a:xfrm>
          <a:off x="0" y="0"/>
          <a:ext cx="0" cy="0"/>
          <a:chOff x="0" y="0"/>
          <a:chExt cx="0" cy="0"/>
        </a:xfrm>
      </p:grpSpPr>
      <p:pic>
        <p:nvPicPr>
          <p:cNvPr id="419" name="Google Shape;419;p61"/>
          <p:cNvPicPr preferRelativeResize="0"/>
          <p:nvPr/>
        </p:nvPicPr>
        <p:blipFill>
          <a:blip r:embed="rId3">
            <a:alphaModFix/>
          </a:blip>
          <a:stretch>
            <a:fillRect/>
          </a:stretch>
        </p:blipFill>
        <p:spPr>
          <a:xfrm>
            <a:off x="0" y="6371995"/>
            <a:ext cx="7560000" cy="4320005"/>
          </a:xfrm>
          <a:prstGeom prst="rect">
            <a:avLst/>
          </a:prstGeom>
          <a:noFill/>
          <a:ln>
            <a:noFill/>
          </a:ln>
        </p:spPr>
      </p:pic>
      <p:sp>
        <p:nvSpPr>
          <p:cNvPr id="420" name="Google Shape;420;p61"/>
          <p:cNvSpPr/>
          <p:nvPr/>
        </p:nvSpPr>
        <p:spPr>
          <a:xfrm>
            <a:off x="2450242" y="2055200"/>
            <a:ext cx="2659524" cy="2244450"/>
          </a:xfrm>
          <a:prstGeom prst="rect">
            <a:avLst/>
          </a:prstGeom>
        </p:spPr>
        <p:txBody>
          <a:bodyPr>
            <a:prstTxWarp prst="textPlain"/>
          </a:bodyPr>
          <a:lstStyle/>
          <a:p>
            <a:pPr lvl="0" algn="ctr"/>
            <a:r>
              <a:rPr b="1" i="0">
                <a:ln cap="flat" cmpd="sng" w="76200">
                  <a:solidFill>
                    <a:srgbClr val="00404D"/>
                  </a:solidFill>
                  <a:prstDash val="solid"/>
                  <a:round/>
                  <a:headEnd len="sm" w="sm" type="none"/>
                  <a:tailEnd len="sm" w="sm" type="none"/>
                </a:ln>
                <a:noFill/>
                <a:latin typeface="Arial"/>
              </a:rPr>
              <a:t>08</a:t>
            </a:r>
          </a:p>
        </p:txBody>
      </p:sp>
      <p:sp>
        <p:nvSpPr>
          <p:cNvPr id="421" name="Google Shape;421;p61"/>
          <p:cNvSpPr txBox="1"/>
          <p:nvPr/>
        </p:nvSpPr>
        <p:spPr>
          <a:xfrm>
            <a:off x="1386600" y="4732925"/>
            <a:ext cx="47868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4000">
                <a:solidFill>
                  <a:srgbClr val="00404D"/>
                </a:solidFill>
                <a:latin typeface="Roboto Serif"/>
                <a:ea typeface="Roboto Serif"/>
                <a:cs typeface="Roboto Serif"/>
                <a:sym typeface="Roboto Serif"/>
              </a:rPr>
              <a:t>SALVANDO OS SENHORES DOS MARES</a:t>
            </a:r>
            <a:endParaRPr b="1" sz="4000">
              <a:solidFill>
                <a:srgbClr val="00404D"/>
              </a:solidFill>
              <a:latin typeface="Roboto Serif"/>
              <a:ea typeface="Roboto Serif"/>
              <a:cs typeface="Roboto Serif"/>
              <a:sym typeface="Roboto Serif"/>
            </a:endParaRPr>
          </a:p>
        </p:txBody>
      </p:sp>
      <p:sp>
        <p:nvSpPr>
          <p:cNvPr id="422" name="Google Shape;422;p61"/>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23" name="Google Shape;423;p61"/>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b="1" i="1" lang="pt-BR" sz="2400">
                <a:solidFill>
                  <a:srgbClr val="3B6063"/>
                </a:solidFill>
              </a:rPr>
              <a:t>Porque Precisamos dos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Sem os tubarões, nossos oceanos enfrentariam um colapso ecológico. Eles não são apenas predadores; são engenheiros de ecossistemas, regulando desde os recifes até as profundezas abissais. Preservá-los significa não apenas proteger uma espécie, mas todo o ambiente marinho que sustenta a vida no planeta.</a:t>
            </a:r>
            <a:endParaRPr i="1" sz="800">
              <a:solidFill>
                <a:schemeClr val="dk1"/>
              </a:solidFill>
            </a:endParaRPr>
          </a:p>
          <a:p>
            <a:pPr indent="0" lvl="0" marL="0" rtl="0" algn="just">
              <a:spcBef>
                <a:spcPts val="1200"/>
              </a:spcBef>
              <a:spcAft>
                <a:spcPts val="1200"/>
              </a:spcAft>
              <a:buNone/>
            </a:pPr>
            <a:r>
              <a:t/>
            </a:r>
            <a:endParaRPr sz="1600">
              <a:solidFill>
                <a:schemeClr val="dk1"/>
              </a:solidFill>
            </a:endParaRPr>
          </a:p>
        </p:txBody>
      </p:sp>
      <p:sp>
        <p:nvSpPr>
          <p:cNvPr id="86" name="Google Shape;86;p17"/>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87" name="Google Shape;87;p17"/>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62"/>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457200" lvl="0" marL="0" rtl="0" algn="just">
              <a:spcBef>
                <a:spcPts val="0"/>
              </a:spcBef>
              <a:spcAft>
                <a:spcPts val="0"/>
              </a:spcAft>
              <a:buNone/>
            </a:pPr>
            <a:r>
              <a:rPr lang="pt-BR" sz="1600">
                <a:solidFill>
                  <a:schemeClr val="dk1"/>
                </a:solidFill>
              </a:rPr>
              <a:t>Os tubarões são peças fundamentais na manutenção da saúde dos oceanos, mas enfrentam ameaças crescentes que colocam muitas espécies em risco de extinção. Neste capítulo, exploramos as causas dessas ameaças, os esforços de conservação em andamento e como cada pessoa pode contribuir para proteger esses magníficos predadores.</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i="1" lang="pt-BR" sz="2400">
                <a:solidFill>
                  <a:srgbClr val="3B6063"/>
                </a:solidFill>
              </a:rPr>
              <a:t>O Papel Ecológico dos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Os tubarões são conhecidos como "guardiões dos oceanos" por regularem as populações de outras espécies marinhas, mantendo o equilíbrio nos ecossistemas.</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Controle de predadores intermediários:</a:t>
            </a:r>
            <a:r>
              <a:rPr lang="pt-BR" sz="1600">
                <a:solidFill>
                  <a:schemeClr val="dk1"/>
                </a:solidFill>
              </a:rPr>
              <a:t> Evitam a superpopulação de peixes que poderiam dizimar habitats como recifes de corais.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Reciclagem de nutrientes:</a:t>
            </a:r>
            <a:r>
              <a:rPr lang="pt-BR" sz="1600">
                <a:solidFill>
                  <a:schemeClr val="dk1"/>
                </a:solidFill>
              </a:rPr>
              <a:t> Muitas espécies consomem carniça, ajudando a manter os oceanos limpos e saudáveis.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Influência indireta:</a:t>
            </a:r>
            <a:r>
              <a:rPr lang="pt-BR" sz="1600">
                <a:solidFill>
                  <a:schemeClr val="dk1"/>
                </a:solidFill>
              </a:rPr>
              <a:t> Sua presença regula o comportamento de presas, prevenindo danos aos habitats marinhos, como ervas marinhas e corais.</a:t>
            </a:r>
            <a:endParaRPr sz="1600">
              <a:solidFill>
                <a:schemeClr val="dk1"/>
              </a:solidFill>
            </a:endParaRPr>
          </a:p>
          <a:p>
            <a:pPr indent="0" lvl="0" marL="0" rtl="0" algn="just">
              <a:spcBef>
                <a:spcPts val="1200"/>
              </a:spcBef>
              <a:spcAft>
                <a:spcPts val="1200"/>
              </a:spcAft>
              <a:buNone/>
            </a:pPr>
            <a:r>
              <a:rPr b="1" lang="pt-BR" sz="1600">
                <a:solidFill>
                  <a:srgbClr val="3B6063"/>
                </a:solidFill>
              </a:rPr>
              <a:t>Impacto da perda de tubarões:</a:t>
            </a:r>
            <a:r>
              <a:rPr lang="pt-BR" sz="1600">
                <a:solidFill>
                  <a:schemeClr val="dk1"/>
                </a:solidFill>
              </a:rPr>
              <a:t> Sem eles, os ecossistemas marinhos entram em colapso, afetando não apenas a biodiversidade, mas também comunidades humanas que dependem dos oceanos para alimentação e sustento.</a:t>
            </a:r>
            <a:endParaRPr sz="1600">
              <a:solidFill>
                <a:schemeClr val="dk1"/>
              </a:solidFill>
            </a:endParaRPr>
          </a:p>
        </p:txBody>
      </p:sp>
      <p:sp>
        <p:nvSpPr>
          <p:cNvPr id="429" name="Google Shape;429;p62"/>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30" name="Google Shape;430;p62"/>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63"/>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400"/>
              </a:spcBef>
              <a:spcAft>
                <a:spcPts val="0"/>
              </a:spcAft>
              <a:buNone/>
            </a:pPr>
            <a:r>
              <a:rPr b="1" i="1" lang="pt-BR" sz="2400">
                <a:solidFill>
                  <a:srgbClr val="3B6063"/>
                </a:solidFill>
              </a:rPr>
              <a:t>Ameaças aos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Infelizmente, os tubarões enfrentam várias ameaças, muitas delas causadas diretamente pela atividade humana.</a:t>
            </a:r>
            <a:endParaRPr sz="1600">
              <a:solidFill>
                <a:schemeClr val="dk1"/>
              </a:solidFill>
            </a:endParaRPr>
          </a:p>
          <a:p>
            <a:pPr indent="0" lvl="0" marL="0" rtl="0" algn="just">
              <a:spcBef>
                <a:spcPts val="1200"/>
              </a:spcBef>
              <a:spcAft>
                <a:spcPts val="0"/>
              </a:spcAft>
              <a:buNone/>
            </a:pPr>
            <a:r>
              <a:rPr b="1" lang="pt-BR" sz="1600">
                <a:solidFill>
                  <a:srgbClr val="3B6063"/>
                </a:solidFill>
              </a:rPr>
              <a:t>Pesca Predatória</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Cerca de </a:t>
            </a:r>
            <a:r>
              <a:rPr b="1" lang="pt-BR" sz="1600">
                <a:solidFill>
                  <a:schemeClr val="dk1"/>
                </a:solidFill>
              </a:rPr>
              <a:t>100 milhões de tubarões</a:t>
            </a:r>
            <a:r>
              <a:rPr lang="pt-BR" sz="1600">
                <a:solidFill>
                  <a:schemeClr val="dk1"/>
                </a:solidFill>
              </a:rPr>
              <a:t> são mortos todos os anos.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A prática de </a:t>
            </a:r>
            <a:r>
              <a:rPr i="1" lang="pt-BR" sz="1600">
                <a:solidFill>
                  <a:schemeClr val="dk1"/>
                </a:solidFill>
              </a:rPr>
              <a:t>finning</a:t>
            </a:r>
            <a:r>
              <a:rPr lang="pt-BR" sz="1600">
                <a:solidFill>
                  <a:schemeClr val="dk1"/>
                </a:solidFill>
              </a:rPr>
              <a:t> (remoção das barbatanas) é uma das maiores causas de mortes. Após terem suas barbatanas cortadas, os tubarões são jogados de volta ao mar para morrer.</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A pesca acidental em redes destinadas a outras espécies também é comum.</a:t>
            </a:r>
            <a:endParaRPr sz="1600">
              <a:solidFill>
                <a:schemeClr val="dk1"/>
              </a:solidFill>
            </a:endParaRPr>
          </a:p>
          <a:p>
            <a:pPr indent="0" lvl="0" marL="0" rtl="0" algn="just">
              <a:spcBef>
                <a:spcPts val="1200"/>
              </a:spcBef>
              <a:spcAft>
                <a:spcPts val="0"/>
              </a:spcAft>
              <a:buNone/>
            </a:pPr>
            <a:r>
              <a:rPr b="1" lang="pt-BR" sz="1600">
                <a:solidFill>
                  <a:srgbClr val="3B6063"/>
                </a:solidFill>
              </a:rPr>
              <a:t>Destruição de Habitats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O aumento da poluição e a degradação dos recifes de corais têm reduzido os locais onde tubarões encontram alimento e abrigo.</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Manguezais e áreas costeiras, cruciais para espécies juvenis, estão desaparecendo rapidamente.</a:t>
            </a:r>
            <a:endParaRPr sz="1600">
              <a:solidFill>
                <a:schemeClr val="dk1"/>
              </a:solidFill>
            </a:endParaRPr>
          </a:p>
          <a:p>
            <a:pPr indent="0" lvl="0" marL="0" rtl="0" algn="just">
              <a:spcBef>
                <a:spcPts val="1200"/>
              </a:spcBef>
              <a:spcAft>
                <a:spcPts val="0"/>
              </a:spcAft>
              <a:buNone/>
            </a:pPr>
            <a:r>
              <a:rPr b="1" lang="pt-BR" sz="1600">
                <a:solidFill>
                  <a:srgbClr val="3B6063"/>
                </a:solidFill>
              </a:rPr>
              <a:t>Mudanças Climáticas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O aquecimento dos oceanos força os tubarões a migrarem para áreas onde a temperatura é mais favorável, alterando ecossistemas e aumentando a competição por recursos.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A acidificação dos oceanos prejudica habitats como os recifes de corais, afetando a cadeia alimentar dos tubarões.</a:t>
            </a:r>
            <a:endParaRPr sz="1600">
              <a:solidFill>
                <a:schemeClr val="dk1"/>
              </a:solidFill>
            </a:endParaRPr>
          </a:p>
        </p:txBody>
      </p:sp>
      <p:sp>
        <p:nvSpPr>
          <p:cNvPr id="436" name="Google Shape;436;p63"/>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37" name="Google Shape;437;p63"/>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64"/>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b="1" lang="pt-BR" sz="1600">
                <a:solidFill>
                  <a:srgbClr val="3B6063"/>
                </a:solidFill>
              </a:rPr>
              <a:t>Percepção Errada</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O medo infundado de tubarões, perpetuado por filmes e mídia, leva muitas pessoas a ignorar sua importância e até apoiar sua matança.</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i="1" lang="pt-BR" sz="2400">
                <a:solidFill>
                  <a:srgbClr val="3B6063"/>
                </a:solidFill>
              </a:rPr>
              <a:t>Esforços de Conservação</a:t>
            </a:r>
            <a:endParaRPr b="1" i="1" sz="2400">
              <a:solidFill>
                <a:srgbClr val="3B6063"/>
              </a:solidFill>
            </a:endParaRPr>
          </a:p>
          <a:p>
            <a:pPr indent="0" lvl="0" marL="0" rtl="0" algn="just">
              <a:spcBef>
                <a:spcPts val="1200"/>
              </a:spcBef>
              <a:spcAft>
                <a:spcPts val="0"/>
              </a:spcAft>
              <a:buNone/>
            </a:pPr>
            <a:r>
              <a:rPr b="1" lang="pt-BR" sz="1600">
                <a:solidFill>
                  <a:srgbClr val="3B6063"/>
                </a:solidFill>
              </a:rPr>
              <a:t>Áreas Marinhas Protegidas (AMPs)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Regiões específicas dos oceanos são declaradas zonas de proteção, proibindo a pesca e outras atividades humanas prejudiciais.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Exemplos incluem a Reserva Marinha de Palau e o Santuário de Tubarões em Bahamas.</a:t>
            </a:r>
            <a:endParaRPr sz="1600">
              <a:solidFill>
                <a:schemeClr val="dk1"/>
              </a:solidFill>
            </a:endParaRPr>
          </a:p>
          <a:p>
            <a:pPr indent="0" lvl="0" marL="0" rtl="0" algn="just">
              <a:spcBef>
                <a:spcPts val="1200"/>
              </a:spcBef>
              <a:spcAft>
                <a:spcPts val="0"/>
              </a:spcAft>
              <a:buNone/>
            </a:pPr>
            <a:r>
              <a:rPr b="1" lang="pt-BR" sz="1600">
                <a:solidFill>
                  <a:srgbClr val="3B6063"/>
                </a:solidFill>
              </a:rPr>
              <a:t>Regulamentação da Pesca</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Proibição da prática de </a:t>
            </a:r>
            <a:r>
              <a:rPr i="1" lang="pt-BR" sz="1600">
                <a:solidFill>
                  <a:schemeClr val="dk1"/>
                </a:solidFill>
              </a:rPr>
              <a:t>finning</a:t>
            </a:r>
            <a:r>
              <a:rPr lang="pt-BR" sz="1600">
                <a:solidFill>
                  <a:schemeClr val="dk1"/>
                </a:solidFill>
              </a:rPr>
              <a:t> em muitos países.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Limitação de capturas e regulamentação do tamanho mínimo permitido para a pesca de tubarões.</a:t>
            </a:r>
            <a:endParaRPr sz="1600">
              <a:solidFill>
                <a:schemeClr val="dk1"/>
              </a:solidFill>
            </a:endParaRPr>
          </a:p>
          <a:p>
            <a:pPr indent="0" lvl="0" marL="0" rtl="0" algn="just">
              <a:spcBef>
                <a:spcPts val="1200"/>
              </a:spcBef>
              <a:spcAft>
                <a:spcPts val="0"/>
              </a:spcAft>
              <a:buNone/>
            </a:pPr>
            <a:r>
              <a:rPr b="1" lang="pt-BR" sz="1600">
                <a:solidFill>
                  <a:srgbClr val="3B6063"/>
                </a:solidFill>
              </a:rPr>
              <a:t>Campanhas de Educação</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Iniciativas como o </a:t>
            </a:r>
            <a:r>
              <a:rPr i="1" lang="pt-BR" sz="1600">
                <a:solidFill>
                  <a:schemeClr val="dk1"/>
                </a:solidFill>
              </a:rPr>
              <a:t>Shark Week</a:t>
            </a:r>
            <a:r>
              <a:rPr lang="pt-BR" sz="1600">
                <a:solidFill>
                  <a:schemeClr val="dk1"/>
                </a:solidFill>
              </a:rPr>
              <a:t> (Semana dos Tubarões) ajudam a desmistificar o medo dos tubarões e educar as pessoas sobre sua importância.</a:t>
            </a:r>
            <a:endParaRPr sz="1600">
              <a:solidFill>
                <a:schemeClr val="dk1"/>
              </a:solidFill>
            </a:endParaRPr>
          </a:p>
          <a:p>
            <a:pPr indent="0" lvl="0" marL="0" rtl="0" algn="just">
              <a:spcBef>
                <a:spcPts val="1200"/>
              </a:spcBef>
              <a:spcAft>
                <a:spcPts val="0"/>
              </a:spcAft>
              <a:buNone/>
            </a:pPr>
            <a:r>
              <a:rPr b="1" lang="pt-BR" sz="1600">
                <a:solidFill>
                  <a:srgbClr val="3B6063"/>
                </a:solidFill>
              </a:rPr>
              <a:t>Projetos Científicos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Organizações como a Shark Trust e a Oceana monitoram populações de tubarões e conduzem pesquisas para informar políticas de conservação.</a:t>
            </a:r>
            <a:endParaRPr sz="1600">
              <a:solidFill>
                <a:schemeClr val="dk1"/>
              </a:solidFill>
            </a:endParaRPr>
          </a:p>
        </p:txBody>
      </p:sp>
      <p:sp>
        <p:nvSpPr>
          <p:cNvPr id="443" name="Google Shape;443;p64"/>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44" name="Google Shape;444;p64"/>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65"/>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330200" lvl="0" marL="457200" rtl="0" algn="just">
              <a:spcBef>
                <a:spcPts val="1200"/>
              </a:spcBef>
              <a:spcAft>
                <a:spcPts val="0"/>
              </a:spcAft>
              <a:buClr>
                <a:schemeClr val="dk1"/>
              </a:buClr>
              <a:buSzPts val="1600"/>
              <a:buChar char="●"/>
            </a:pPr>
            <a:r>
              <a:rPr lang="pt-BR" sz="1600">
                <a:solidFill>
                  <a:schemeClr val="dk1"/>
                </a:solidFill>
              </a:rPr>
              <a:t>Marcação e rastreamento de tubarões fornecem dados cruciais sobre padrões migratórios e comportamento.</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i="1" lang="pt-BR" sz="2400">
                <a:solidFill>
                  <a:srgbClr val="3B6063"/>
                </a:solidFill>
              </a:rPr>
              <a:t>Como Você Pode Ajudar</a:t>
            </a:r>
            <a:endParaRPr b="1" i="1" sz="2400">
              <a:solidFill>
                <a:srgbClr val="3B6063"/>
              </a:solidFill>
            </a:endParaRPr>
          </a:p>
          <a:p>
            <a:pPr indent="457200" lvl="0" marL="0" rtl="0" algn="just">
              <a:spcBef>
                <a:spcPts val="1200"/>
              </a:spcBef>
              <a:spcAft>
                <a:spcPts val="0"/>
              </a:spcAft>
              <a:buNone/>
            </a:pPr>
            <a:r>
              <a:rPr lang="pt-BR" sz="1600">
                <a:solidFill>
                  <a:schemeClr val="dk1"/>
                </a:solidFill>
              </a:rPr>
              <a:t>A conservação dos tubarões não depende apenas de grandes organizações; cada pessoa pode fazer a diferença.</a:t>
            </a:r>
            <a:endParaRPr sz="1600">
              <a:solidFill>
                <a:schemeClr val="dk1"/>
              </a:solidFill>
            </a:endParaRPr>
          </a:p>
          <a:p>
            <a:pPr indent="0" lvl="0" marL="0" rtl="0" algn="just">
              <a:spcBef>
                <a:spcPts val="1200"/>
              </a:spcBef>
              <a:spcAft>
                <a:spcPts val="0"/>
              </a:spcAft>
              <a:buNone/>
            </a:pPr>
            <a:r>
              <a:rPr b="1" lang="pt-BR" sz="1600">
                <a:solidFill>
                  <a:srgbClr val="3B6063"/>
                </a:solidFill>
              </a:rPr>
              <a:t>Escolhas de Consumo</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Evite consumir produtos derivados de tubarões, como sopa de barbatanas ou suplementos feitos de cartilagem de tubarão.</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Prefira frutos do mar certificados como sustentáveis por organizações como o MSC (Marine Stewardship Council).</a:t>
            </a:r>
            <a:endParaRPr sz="1600">
              <a:solidFill>
                <a:schemeClr val="dk1"/>
              </a:solidFill>
            </a:endParaRPr>
          </a:p>
          <a:p>
            <a:pPr indent="0" lvl="0" marL="0" rtl="0" algn="just">
              <a:spcBef>
                <a:spcPts val="1200"/>
              </a:spcBef>
              <a:spcAft>
                <a:spcPts val="0"/>
              </a:spcAft>
              <a:buNone/>
            </a:pPr>
            <a:r>
              <a:rPr b="1" lang="pt-BR" sz="1600">
                <a:solidFill>
                  <a:srgbClr val="3B6063"/>
                </a:solidFill>
              </a:rPr>
              <a:t>Apoie Organizações de Conservação</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Doe ou voluntarie-se em grupos que protegem os tubarões e seus habitats.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Participe de campanhas para pressionar governos a adotarem regulamentações mais rígidas contra a pesca predatória.</a:t>
            </a:r>
            <a:endParaRPr sz="1600">
              <a:solidFill>
                <a:schemeClr val="dk1"/>
              </a:solidFill>
            </a:endParaRPr>
          </a:p>
          <a:p>
            <a:pPr indent="0" lvl="0" marL="0" rtl="0" algn="just">
              <a:spcBef>
                <a:spcPts val="1200"/>
              </a:spcBef>
              <a:spcAft>
                <a:spcPts val="0"/>
              </a:spcAft>
              <a:buNone/>
            </a:pPr>
            <a:r>
              <a:rPr b="1" lang="pt-BR" sz="1600">
                <a:solidFill>
                  <a:srgbClr val="3B6063"/>
                </a:solidFill>
              </a:rPr>
              <a:t>Ajude na Redução de Lixo Marinho</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Reduza o uso de plástico descartável, que frequentemente acaba nos oceanos.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Participe de mutirões de limpeza em praias e áreas costeiras.</a:t>
            </a:r>
            <a:endParaRPr sz="1600">
              <a:solidFill>
                <a:schemeClr val="dk1"/>
              </a:solidFill>
            </a:endParaRPr>
          </a:p>
        </p:txBody>
      </p:sp>
      <p:sp>
        <p:nvSpPr>
          <p:cNvPr id="450" name="Google Shape;450;p65"/>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51" name="Google Shape;451;p65"/>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66"/>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b="1" lang="pt-BR" sz="1600">
                <a:solidFill>
                  <a:srgbClr val="3B6063"/>
                </a:solidFill>
              </a:rPr>
              <a:t>Eduque e Espalhe Informação</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Compartilhe fatos sobre a importância dos tubarões com amigos e familiares.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Ajude a desmistificar o medo, explicando que os ataques de tubarões são raríssimos e geralmente acidentais.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i="1" lang="pt-BR" sz="2400">
                <a:solidFill>
                  <a:srgbClr val="3B6063"/>
                </a:solidFill>
              </a:rPr>
              <a:t>Casos de Sucesso na Conservação de Tubarões</a:t>
            </a:r>
            <a:endParaRPr b="1" i="1" sz="2400">
              <a:solidFill>
                <a:srgbClr val="3B6063"/>
              </a:solidFill>
            </a:endParaRPr>
          </a:p>
          <a:p>
            <a:pPr indent="0" lvl="0" marL="0" rtl="0" algn="just">
              <a:spcBef>
                <a:spcPts val="1200"/>
              </a:spcBef>
              <a:spcAft>
                <a:spcPts val="0"/>
              </a:spcAft>
              <a:buNone/>
            </a:pPr>
            <a:r>
              <a:rPr b="1" lang="pt-BR" sz="1600">
                <a:solidFill>
                  <a:srgbClr val="3B6063"/>
                </a:solidFill>
              </a:rPr>
              <a:t>Santuário de Tubarões em Palau</a:t>
            </a:r>
            <a:endParaRPr b="1" sz="1600">
              <a:solidFill>
                <a:srgbClr val="3B6063"/>
              </a:solidFill>
            </a:endParaRPr>
          </a:p>
          <a:p>
            <a:pPr indent="457200" lvl="0" marL="0" rtl="0" algn="just">
              <a:spcBef>
                <a:spcPts val="1200"/>
              </a:spcBef>
              <a:spcAft>
                <a:spcPts val="0"/>
              </a:spcAft>
              <a:buNone/>
            </a:pPr>
            <a:r>
              <a:rPr lang="pt-BR" sz="1600">
                <a:solidFill>
                  <a:schemeClr val="dk1"/>
                </a:solidFill>
              </a:rPr>
              <a:t>Em 2009, Palau se tornou o primeiro país a criar um santuário para tubarões, proibindo completamente sua pesca em águas nacionais.</a:t>
            </a:r>
            <a:endParaRPr sz="1600">
              <a:solidFill>
                <a:schemeClr val="dk1"/>
              </a:solidFill>
            </a:endParaRPr>
          </a:p>
          <a:p>
            <a:pPr indent="0" lvl="0" marL="0" rtl="0" algn="just">
              <a:spcBef>
                <a:spcPts val="1200"/>
              </a:spcBef>
              <a:spcAft>
                <a:spcPts val="0"/>
              </a:spcAft>
              <a:buNone/>
            </a:pPr>
            <a:r>
              <a:rPr b="1" lang="pt-BR" sz="1600">
                <a:solidFill>
                  <a:srgbClr val="3B6063"/>
                </a:solidFill>
              </a:rPr>
              <a:t>Bahamas: Paraíso dos Tubarões</a:t>
            </a:r>
            <a:endParaRPr b="1" sz="1600">
              <a:solidFill>
                <a:srgbClr val="3B6063"/>
              </a:solidFill>
            </a:endParaRPr>
          </a:p>
          <a:p>
            <a:pPr indent="457200" lvl="0" marL="0" rtl="0" algn="just">
              <a:spcBef>
                <a:spcPts val="1200"/>
              </a:spcBef>
              <a:spcAft>
                <a:spcPts val="0"/>
              </a:spcAft>
              <a:buNone/>
            </a:pPr>
            <a:r>
              <a:rPr lang="pt-BR" sz="1600">
                <a:solidFill>
                  <a:schemeClr val="dk1"/>
                </a:solidFill>
              </a:rPr>
              <a:t>As Bahamas implementaram a proteção total de tubarões em 2011, transformando suas águas em um refúgio seguro para várias espécies.</a:t>
            </a:r>
            <a:endParaRPr sz="1600">
              <a:solidFill>
                <a:schemeClr val="dk1"/>
              </a:solidFill>
            </a:endParaRPr>
          </a:p>
          <a:p>
            <a:pPr indent="0" lvl="0" marL="0" rtl="0" algn="just">
              <a:spcBef>
                <a:spcPts val="1200"/>
              </a:spcBef>
              <a:spcAft>
                <a:spcPts val="0"/>
              </a:spcAft>
              <a:buNone/>
            </a:pPr>
            <a:r>
              <a:rPr b="1" lang="pt-BR" sz="1600">
                <a:solidFill>
                  <a:srgbClr val="3B6063"/>
                </a:solidFill>
              </a:rPr>
              <a:t>Projeto Requins à La Réunion</a:t>
            </a:r>
            <a:endParaRPr b="1" sz="1600">
              <a:solidFill>
                <a:srgbClr val="3B6063"/>
              </a:solidFill>
            </a:endParaRPr>
          </a:p>
          <a:p>
            <a:pPr indent="457200" lvl="0" marL="0" rtl="0" algn="just">
              <a:spcBef>
                <a:spcPts val="1200"/>
              </a:spcBef>
              <a:spcAft>
                <a:spcPts val="0"/>
              </a:spcAft>
              <a:buNone/>
            </a:pPr>
            <a:r>
              <a:rPr lang="pt-BR" sz="1600">
                <a:solidFill>
                  <a:schemeClr val="dk1"/>
                </a:solidFill>
              </a:rPr>
              <a:t>Um projeto francês focado em restaurar populações de tubarões através de monitoramento, educação pública e iniciativas para reduzir conflitos entre tubarões e humanos.</a:t>
            </a:r>
            <a:endParaRPr sz="1600">
              <a:solidFill>
                <a:schemeClr val="dk1"/>
              </a:solidFill>
            </a:endParaRPr>
          </a:p>
          <a:p>
            <a:pPr indent="0" lvl="0" marL="0" rtl="0" algn="just">
              <a:spcBef>
                <a:spcPts val="1200"/>
              </a:spcBef>
              <a:spcAft>
                <a:spcPts val="1200"/>
              </a:spcAft>
              <a:buNone/>
            </a:pPr>
            <a:r>
              <a:t/>
            </a:r>
            <a:endParaRPr sz="1600">
              <a:solidFill>
                <a:schemeClr val="dk1"/>
              </a:solidFill>
            </a:endParaRPr>
          </a:p>
        </p:txBody>
      </p:sp>
      <p:sp>
        <p:nvSpPr>
          <p:cNvPr id="457" name="Google Shape;457;p66"/>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58" name="Google Shape;458;p66"/>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67"/>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400"/>
              </a:spcBef>
              <a:spcAft>
                <a:spcPts val="0"/>
              </a:spcAft>
              <a:buNone/>
            </a:pPr>
            <a:r>
              <a:rPr b="1" i="1" lang="pt-BR" sz="2400">
                <a:solidFill>
                  <a:srgbClr val="3B6063"/>
                </a:solidFill>
              </a:rPr>
              <a:t>O Futuro da Conservação dos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Apesar das ameaças, há razões para esperança. A conscientização sobre a importância dos tubarões está aumentando, e iniciativas globais estão ganhando força. A chave para o sucesso é a colaboração entre governos, organizações e indivíduos, garantindo que os tubarões continuem desempenhando seu papel vital nos oceanos.</a:t>
            </a:r>
            <a:endParaRPr sz="1600">
              <a:solidFill>
                <a:schemeClr val="dk1"/>
              </a:solidFill>
            </a:endParaRPr>
          </a:p>
          <a:p>
            <a:pPr indent="0" lvl="0" marL="0" rtl="0" algn="just">
              <a:spcBef>
                <a:spcPts val="1200"/>
              </a:spcBef>
              <a:spcAft>
                <a:spcPts val="1200"/>
              </a:spcAft>
              <a:buNone/>
            </a:pPr>
            <a:r>
              <a:t/>
            </a:r>
            <a:endParaRPr sz="1600">
              <a:solidFill>
                <a:schemeClr val="dk1"/>
              </a:solidFill>
            </a:endParaRPr>
          </a:p>
        </p:txBody>
      </p:sp>
      <p:sp>
        <p:nvSpPr>
          <p:cNvPr id="464" name="Google Shape;464;p67"/>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65" name="Google Shape;465;p67"/>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58281"/>
        </a:solidFill>
      </p:bgPr>
    </p:bg>
    <p:spTree>
      <p:nvGrpSpPr>
        <p:cNvPr id="469" name="Shape 469"/>
        <p:cNvGrpSpPr/>
        <p:nvPr/>
      </p:nvGrpSpPr>
      <p:grpSpPr>
        <a:xfrm>
          <a:off x="0" y="0"/>
          <a:ext cx="0" cy="0"/>
          <a:chOff x="0" y="0"/>
          <a:chExt cx="0" cy="0"/>
        </a:xfrm>
      </p:grpSpPr>
      <p:sp>
        <p:nvSpPr>
          <p:cNvPr id="470" name="Google Shape;470;p68"/>
          <p:cNvSpPr/>
          <p:nvPr/>
        </p:nvSpPr>
        <p:spPr>
          <a:xfrm>
            <a:off x="837300" y="43188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1" name="Google Shape;471;p68"/>
          <p:cNvSpPr txBox="1"/>
          <p:nvPr/>
        </p:nvSpPr>
        <p:spPr>
          <a:xfrm>
            <a:off x="837300" y="4564050"/>
            <a:ext cx="5885400" cy="1563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lang="pt-BR" sz="1600">
                <a:solidFill>
                  <a:schemeClr val="lt1"/>
                </a:solidFill>
              </a:rPr>
              <a:t>Salvar os tubarões é salvar os oceanos. Como predadores de topo, eles garantem a saúde dos ecossistemas marinhos, dos quais toda a vida na Terra depende. A conservação dos tubarões não é apenas uma responsabilidade ambiental, mas uma necessidade urgente para o equilíbrio do nosso planeta.</a:t>
            </a:r>
            <a:endParaRPr sz="1600">
              <a:solidFill>
                <a:schemeClr val="lt1"/>
              </a:solidFill>
            </a:endParaRPr>
          </a:p>
        </p:txBody>
      </p:sp>
      <p:sp>
        <p:nvSpPr>
          <p:cNvPr id="472" name="Google Shape;472;p68"/>
          <p:cNvSpPr/>
          <p:nvPr/>
        </p:nvSpPr>
        <p:spPr>
          <a:xfrm>
            <a:off x="837300" y="62751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3" name="Google Shape;473;p68"/>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74" name="Google Shape;474;p68"/>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3CFC3"/>
        </a:solidFill>
      </p:bgPr>
    </p:bg>
    <p:spTree>
      <p:nvGrpSpPr>
        <p:cNvPr id="478" name="Shape 478"/>
        <p:cNvGrpSpPr/>
        <p:nvPr/>
      </p:nvGrpSpPr>
      <p:grpSpPr>
        <a:xfrm>
          <a:off x="0" y="0"/>
          <a:ext cx="0" cy="0"/>
          <a:chOff x="0" y="0"/>
          <a:chExt cx="0" cy="0"/>
        </a:xfrm>
      </p:grpSpPr>
      <p:pic>
        <p:nvPicPr>
          <p:cNvPr id="479" name="Google Shape;479;p69"/>
          <p:cNvPicPr preferRelativeResize="0"/>
          <p:nvPr/>
        </p:nvPicPr>
        <p:blipFill>
          <a:blip r:embed="rId3">
            <a:alphaModFix/>
          </a:blip>
          <a:stretch>
            <a:fillRect/>
          </a:stretch>
        </p:blipFill>
        <p:spPr>
          <a:xfrm>
            <a:off x="0" y="6371995"/>
            <a:ext cx="7560000" cy="4320005"/>
          </a:xfrm>
          <a:prstGeom prst="rect">
            <a:avLst/>
          </a:prstGeom>
          <a:noFill/>
          <a:ln>
            <a:noFill/>
          </a:ln>
        </p:spPr>
      </p:pic>
      <p:sp>
        <p:nvSpPr>
          <p:cNvPr id="480" name="Google Shape;480;p69"/>
          <p:cNvSpPr/>
          <p:nvPr/>
        </p:nvSpPr>
        <p:spPr>
          <a:xfrm>
            <a:off x="2451542" y="2071550"/>
            <a:ext cx="2656929" cy="2244450"/>
          </a:xfrm>
          <a:prstGeom prst="rect">
            <a:avLst/>
          </a:prstGeom>
        </p:spPr>
        <p:txBody>
          <a:bodyPr>
            <a:prstTxWarp prst="textPlain"/>
          </a:bodyPr>
          <a:lstStyle/>
          <a:p>
            <a:pPr lvl="0" algn="ctr"/>
            <a:r>
              <a:rPr b="1" i="0">
                <a:ln cap="flat" cmpd="sng" w="76200">
                  <a:solidFill>
                    <a:srgbClr val="00404D"/>
                  </a:solidFill>
                  <a:prstDash val="solid"/>
                  <a:round/>
                  <a:headEnd len="sm" w="sm" type="none"/>
                  <a:tailEnd len="sm" w="sm" type="none"/>
                </a:ln>
                <a:noFill/>
                <a:latin typeface="Arial"/>
              </a:rPr>
              <a:t>09</a:t>
            </a:r>
          </a:p>
        </p:txBody>
      </p:sp>
      <p:sp>
        <p:nvSpPr>
          <p:cNvPr id="481" name="Google Shape;481;p69"/>
          <p:cNvSpPr txBox="1"/>
          <p:nvPr/>
        </p:nvSpPr>
        <p:spPr>
          <a:xfrm>
            <a:off x="1386600" y="4732925"/>
            <a:ext cx="47868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4000">
                <a:solidFill>
                  <a:srgbClr val="00404D"/>
                </a:solidFill>
                <a:latin typeface="Roboto Serif"/>
                <a:ea typeface="Roboto Serif"/>
                <a:cs typeface="Roboto Serif"/>
                <a:sym typeface="Roboto Serif"/>
              </a:rPr>
              <a:t>UMA CONEXÃO COM O MUNDO SUBAQUÁTICO</a:t>
            </a:r>
            <a:endParaRPr b="1" sz="4000">
              <a:solidFill>
                <a:srgbClr val="00404D"/>
              </a:solidFill>
              <a:latin typeface="Roboto Serif"/>
              <a:ea typeface="Roboto Serif"/>
              <a:cs typeface="Roboto Serif"/>
              <a:sym typeface="Roboto Serif"/>
            </a:endParaRPr>
          </a:p>
        </p:txBody>
      </p:sp>
      <p:sp>
        <p:nvSpPr>
          <p:cNvPr id="482" name="Google Shape;482;p69"/>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83" name="Google Shape;483;p69"/>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70"/>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457200" lvl="0" marL="0" rtl="0" algn="just">
              <a:spcBef>
                <a:spcPts val="0"/>
              </a:spcBef>
              <a:spcAft>
                <a:spcPts val="0"/>
              </a:spcAft>
              <a:buNone/>
            </a:pPr>
            <a:r>
              <a:rPr lang="pt-BR" sz="1600">
                <a:solidFill>
                  <a:schemeClr val="dk1"/>
                </a:solidFill>
              </a:rPr>
              <a:t>Os tubarões são mais do que criaturas fascinantes e eficientes; eles são símbolos da natureza em seu equilíbrio mais perfeito. Ao longo deste livro, exploramos sua biologia, comportamento, habitat e importância ecológica, mas o impacto deles vai muito além dos oceanos. Eles nos lembram do papel vital de cada ser vivo na manutenção do nosso planeta. Neste capítulo final, refletimos sobre a conexão entre humanos e tubarões e como podemos criar um futuro onde ambos prosperem</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i="1" lang="pt-BR" sz="2400" u="sng">
                <a:solidFill>
                  <a:srgbClr val="3B6063"/>
                </a:solidFill>
              </a:rPr>
              <a:t>Por Que os Tubarões Importam para Todos Nós?</a:t>
            </a:r>
            <a:endParaRPr b="1" i="1" sz="2400" u="sng">
              <a:solidFill>
                <a:srgbClr val="3B6063"/>
              </a:solidFill>
            </a:endParaRPr>
          </a:p>
          <a:p>
            <a:pPr indent="457200" lvl="0" marL="0" rtl="0" algn="just">
              <a:spcBef>
                <a:spcPts val="1200"/>
              </a:spcBef>
              <a:spcAft>
                <a:spcPts val="0"/>
              </a:spcAft>
              <a:buNone/>
            </a:pPr>
            <a:r>
              <a:rPr lang="pt-BR" sz="1600">
                <a:solidFill>
                  <a:schemeClr val="dk1"/>
                </a:solidFill>
              </a:rPr>
              <a:t>Embora os tubarões vivam no oceano, sua influência chega a todos os cantos do planeta.</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Saúde dos oceanos:</a:t>
            </a:r>
            <a:r>
              <a:rPr lang="pt-BR" sz="1600">
                <a:solidFill>
                  <a:schemeClr val="dk1"/>
                </a:solidFill>
              </a:rPr>
              <a:t> Como predadores de topo, eles mantêm a biodiversidade e a estabilidade dos ecossistemas marinhos.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Sustento humano:</a:t>
            </a:r>
            <a:r>
              <a:rPr lang="pt-BR" sz="1600">
                <a:solidFill>
                  <a:schemeClr val="dk1"/>
                </a:solidFill>
              </a:rPr>
              <a:t> Comunidades costeiras dependem da pesca sustentável e do turismo relacionado a tubarões, como mergulhos recreativos.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Equilíbrio climático:</a:t>
            </a:r>
            <a:r>
              <a:rPr lang="pt-BR" sz="1600">
                <a:solidFill>
                  <a:schemeClr val="dk1"/>
                </a:solidFill>
              </a:rPr>
              <a:t> Oceanos saudáveis ajudam a regular o clima global, armazenando carbono e fornecendo oxigênio.</a:t>
            </a:r>
            <a:endParaRPr sz="1600">
              <a:solidFill>
                <a:schemeClr val="dk1"/>
              </a:solidFill>
            </a:endParaRPr>
          </a:p>
          <a:p>
            <a:pPr indent="457200" lvl="0" marL="0" rtl="0" algn="just">
              <a:spcBef>
                <a:spcPts val="1200"/>
              </a:spcBef>
              <a:spcAft>
                <a:spcPts val="1200"/>
              </a:spcAft>
              <a:buNone/>
            </a:pPr>
            <a:r>
              <a:rPr lang="pt-BR" sz="1600">
                <a:solidFill>
                  <a:schemeClr val="dk1"/>
                </a:solidFill>
              </a:rPr>
              <a:t>Os tubarões, ao manterem os oceanos saudáveis, desempenham um papel indireto, mas crucial, no suporte à vida na Terra.</a:t>
            </a:r>
            <a:endParaRPr sz="1600">
              <a:solidFill>
                <a:schemeClr val="dk1"/>
              </a:solidFill>
            </a:endParaRPr>
          </a:p>
        </p:txBody>
      </p:sp>
      <p:sp>
        <p:nvSpPr>
          <p:cNvPr id="489" name="Google Shape;489;p70"/>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90" name="Google Shape;490;p70"/>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71"/>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400"/>
              </a:spcBef>
              <a:spcAft>
                <a:spcPts val="0"/>
              </a:spcAft>
              <a:buNone/>
            </a:pPr>
            <a:r>
              <a:rPr b="1" i="1" lang="pt-BR" sz="2400">
                <a:solidFill>
                  <a:srgbClr val="3B6063"/>
                </a:solidFill>
              </a:rPr>
              <a:t>Uma Nova Perspectiva sobre os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Durante muito tempo, os tubarões foram vistos como monstros ameaçadores. No entanto, ao conhecer melhor essas criaturas, aprendemos que elas não são inimigas, mas aliadas fundamentais.</a:t>
            </a:r>
            <a:endParaRPr sz="1600">
              <a:solidFill>
                <a:schemeClr val="dk1"/>
              </a:solidFill>
            </a:endParaRPr>
          </a:p>
          <a:p>
            <a:pPr indent="0" lvl="0" marL="0" rtl="0" algn="just">
              <a:spcBef>
                <a:spcPts val="1200"/>
              </a:spcBef>
              <a:spcAft>
                <a:spcPts val="0"/>
              </a:spcAft>
              <a:buNone/>
            </a:pPr>
            <a:r>
              <a:rPr b="1" lang="pt-BR" sz="1600">
                <a:solidFill>
                  <a:srgbClr val="3B6063"/>
                </a:solidFill>
              </a:rPr>
              <a:t>De vilões a heróis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Documentários, iniciativas científicas e campanhas educacionais ajudaram a mudar a narrativa.</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Hoje, os tubarões são reconhecidos como essenciais para a saúde dos mares, e não como predadores ameaçadores aos humanos.</a:t>
            </a:r>
            <a:endParaRPr sz="1600">
              <a:solidFill>
                <a:schemeClr val="dk1"/>
              </a:solidFill>
            </a:endParaRPr>
          </a:p>
          <a:p>
            <a:pPr indent="0" lvl="0" marL="0" rtl="0" algn="just">
              <a:spcBef>
                <a:spcPts val="1200"/>
              </a:spcBef>
              <a:spcAft>
                <a:spcPts val="0"/>
              </a:spcAft>
              <a:buNone/>
            </a:pPr>
            <a:r>
              <a:rPr b="1" lang="pt-BR" sz="1600">
                <a:solidFill>
                  <a:srgbClr val="3B6063"/>
                </a:solidFill>
              </a:rPr>
              <a:t>Uma Relação Sustentável</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Mergulhadores relatam que a interação com tubarões muda suas perspectivas. Ver essas criaturas de perto revela sua beleza, calma e papel vital no ecossistema.</a:t>
            </a:r>
            <a:endParaRPr sz="1600">
              <a:solidFill>
                <a:schemeClr val="dk1"/>
              </a:solidFill>
            </a:endParaRPr>
          </a:p>
          <a:p>
            <a:pPr indent="0" lvl="0" marL="0" rtl="0" algn="just">
              <a:spcBef>
                <a:spcPts val="1200"/>
              </a:spcBef>
              <a:spcAft>
                <a:spcPts val="0"/>
              </a:spcAft>
              <a:buNone/>
            </a:pPr>
            <a:r>
              <a:rPr b="1" lang="pt-BR" sz="1600">
                <a:solidFill>
                  <a:srgbClr val="3B6063"/>
                </a:solidFill>
              </a:rPr>
              <a:t>Fato Inspirador:</a:t>
            </a:r>
            <a:r>
              <a:rPr lang="pt-BR" sz="1600">
                <a:solidFill>
                  <a:srgbClr val="3B6063"/>
                </a:solidFill>
              </a:rPr>
              <a:t> </a:t>
            </a:r>
            <a:r>
              <a:rPr lang="pt-BR" sz="1600">
                <a:solidFill>
                  <a:schemeClr val="dk1"/>
                </a:solidFill>
              </a:rPr>
              <a:t>Locais como Maldivas e Bahamas demonstram como a conservação pode beneficiar tanto a natureza quanto as economias locais.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i="1" lang="pt-BR" sz="2400">
                <a:solidFill>
                  <a:srgbClr val="3B6063"/>
                </a:solidFill>
              </a:rPr>
              <a:t>A Importância da Ação Humana</a:t>
            </a:r>
            <a:endParaRPr b="1" i="1" sz="2400">
              <a:solidFill>
                <a:srgbClr val="3B6063"/>
              </a:solidFill>
            </a:endParaRPr>
          </a:p>
          <a:p>
            <a:pPr indent="457200" lvl="0" marL="0" rtl="0" algn="just">
              <a:spcBef>
                <a:spcPts val="1200"/>
              </a:spcBef>
              <a:spcAft>
                <a:spcPts val="1200"/>
              </a:spcAft>
              <a:buNone/>
            </a:pPr>
            <a:r>
              <a:rPr lang="pt-BR" sz="1600">
                <a:solidFill>
                  <a:schemeClr val="dk1"/>
                </a:solidFill>
              </a:rPr>
              <a:t>Proteger os tubarões é uma tarefa urgente, mas possível, e exige a união de governos, organizações e indivíduos.</a:t>
            </a:r>
            <a:endParaRPr sz="1600">
              <a:solidFill>
                <a:schemeClr val="dk1"/>
              </a:solidFill>
            </a:endParaRPr>
          </a:p>
        </p:txBody>
      </p:sp>
      <p:sp>
        <p:nvSpPr>
          <p:cNvPr id="496" name="Google Shape;496;p71"/>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497" name="Google Shape;497;p71"/>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58281"/>
        </a:solidFill>
      </p:bgPr>
    </p:bg>
    <p:spTree>
      <p:nvGrpSpPr>
        <p:cNvPr id="91" name="Shape 91"/>
        <p:cNvGrpSpPr/>
        <p:nvPr/>
      </p:nvGrpSpPr>
      <p:grpSpPr>
        <a:xfrm>
          <a:off x="0" y="0"/>
          <a:ext cx="0" cy="0"/>
          <a:chOff x="0" y="0"/>
          <a:chExt cx="0" cy="0"/>
        </a:xfrm>
      </p:grpSpPr>
      <p:sp>
        <p:nvSpPr>
          <p:cNvPr id="92" name="Google Shape;92;p18"/>
          <p:cNvSpPr/>
          <p:nvPr/>
        </p:nvSpPr>
        <p:spPr>
          <a:xfrm>
            <a:off x="837300" y="42696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3" name="Google Shape;93;p18"/>
          <p:cNvSpPr txBox="1"/>
          <p:nvPr/>
        </p:nvSpPr>
        <p:spPr>
          <a:xfrm>
            <a:off x="837300" y="4514850"/>
            <a:ext cx="5885400" cy="1662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sz="1600">
                <a:solidFill>
                  <a:schemeClr val="lt1"/>
                </a:solidFill>
              </a:rPr>
              <a:t>Os tubarões não são os vilões que imaginamos. Eles são os verdadeiros heróis silenciosos que mantêm nossos oceanos vivos e em equilíbrio. Para entender os tubarões, devemos deixar de lado nossos medos infundados e aprender a enxergar a majestade e a importância dessas criaturas incríveis.</a:t>
            </a:r>
            <a:endParaRPr sz="1600">
              <a:solidFill>
                <a:schemeClr val="lt1"/>
              </a:solidFill>
            </a:endParaRPr>
          </a:p>
        </p:txBody>
      </p:sp>
      <p:sp>
        <p:nvSpPr>
          <p:cNvPr id="94" name="Google Shape;94;p18"/>
          <p:cNvSpPr/>
          <p:nvPr/>
        </p:nvSpPr>
        <p:spPr>
          <a:xfrm>
            <a:off x="837300" y="63243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5" name="Google Shape;95;p18"/>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96" name="Google Shape;96;p18"/>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72"/>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b="1" lang="pt-BR" sz="1600">
                <a:solidFill>
                  <a:srgbClr val="3B6063"/>
                </a:solidFill>
              </a:rPr>
              <a:t>Grandes mudanças começam com pequenos passos</a:t>
            </a:r>
            <a:endParaRPr b="1" sz="1600">
              <a:solidFill>
                <a:srgbClr val="3B6063"/>
              </a:solidFill>
            </a:endParaRPr>
          </a:p>
          <a:p>
            <a:pPr indent="-330200" lvl="0" marL="457200" rtl="0" algn="just">
              <a:spcBef>
                <a:spcPts val="1200"/>
              </a:spcBef>
              <a:spcAft>
                <a:spcPts val="0"/>
              </a:spcAft>
              <a:buClr>
                <a:schemeClr val="dk1"/>
              </a:buClr>
              <a:buSzPts val="1600"/>
              <a:buChar char="●"/>
            </a:pPr>
            <a:r>
              <a:rPr lang="pt-BR" sz="1600">
                <a:solidFill>
                  <a:schemeClr val="dk1"/>
                </a:solidFill>
              </a:rPr>
              <a:t>Escolher produtos do mar provenientes de pesca sustentável.</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Reduzir o uso de plástico para proteger os oceanos.</a:t>
            </a:r>
            <a:endParaRPr sz="1600">
              <a:solidFill>
                <a:schemeClr val="dk1"/>
              </a:solidFill>
            </a:endParaRPr>
          </a:p>
          <a:p>
            <a:pPr indent="-330200" lvl="0" marL="457200" rtl="0" algn="just">
              <a:spcBef>
                <a:spcPts val="0"/>
              </a:spcBef>
              <a:spcAft>
                <a:spcPts val="0"/>
              </a:spcAft>
              <a:buClr>
                <a:schemeClr val="dk1"/>
              </a:buClr>
              <a:buSzPts val="1600"/>
              <a:buChar char="●"/>
            </a:pPr>
            <a:r>
              <a:rPr lang="pt-BR" sz="1600">
                <a:solidFill>
                  <a:schemeClr val="dk1"/>
                </a:solidFill>
              </a:rPr>
              <a:t>Apoiar leis e iniciativas de conservação.</a:t>
            </a:r>
            <a:endParaRPr sz="1600">
              <a:solidFill>
                <a:schemeClr val="dk1"/>
              </a:solidFill>
            </a:endParaRPr>
          </a:p>
          <a:p>
            <a:pPr indent="0" lvl="0" marL="0" rtl="0" algn="just">
              <a:spcBef>
                <a:spcPts val="1200"/>
              </a:spcBef>
              <a:spcAft>
                <a:spcPts val="0"/>
              </a:spcAft>
              <a:buNone/>
            </a:pPr>
            <a:r>
              <a:rPr b="1" lang="pt-BR" sz="1600">
                <a:solidFill>
                  <a:srgbClr val="3B6063"/>
                </a:solidFill>
              </a:rPr>
              <a:t>Cidadãos do Oceano</a:t>
            </a:r>
            <a:endParaRPr b="1" sz="1600">
              <a:solidFill>
                <a:srgbClr val="3B6063"/>
              </a:solidFill>
            </a:endParaRPr>
          </a:p>
          <a:p>
            <a:pPr indent="457200" lvl="0" marL="0" rtl="0" algn="just">
              <a:spcBef>
                <a:spcPts val="1200"/>
              </a:spcBef>
              <a:spcAft>
                <a:spcPts val="0"/>
              </a:spcAft>
              <a:buNone/>
            </a:pPr>
            <a:r>
              <a:rPr lang="pt-BR" sz="1600">
                <a:solidFill>
                  <a:schemeClr val="dk1"/>
                </a:solidFill>
              </a:rPr>
              <a:t>Independentemente de onde vivemos, nossa sobrevivência está conectada à saúde dos oceanos. Cuidar dos tubarões é cuidar de nós mesmos.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i="1" lang="pt-BR" sz="2400">
                <a:solidFill>
                  <a:srgbClr val="3B6063"/>
                </a:solidFill>
              </a:rPr>
              <a:t>Aprendendo com os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Os tubarões, com sua história evolutiva de mais de 400 milhões de anos, são mestres da adaptação e da resiliência. Eles sobreviveram a cinco extinções em massa e continuam a prosperar em condições extremas.</a:t>
            </a:r>
            <a:endParaRPr sz="1600">
              <a:solidFill>
                <a:schemeClr val="dk1"/>
              </a:solidFill>
            </a:endParaRPr>
          </a:p>
          <a:p>
            <a:pPr indent="0" lvl="0" marL="0" rtl="0" algn="just">
              <a:spcBef>
                <a:spcPts val="1200"/>
              </a:spcBef>
              <a:spcAft>
                <a:spcPts val="0"/>
              </a:spcAft>
              <a:buNone/>
            </a:pPr>
            <a:r>
              <a:rPr b="1" lang="pt-BR" sz="1600">
                <a:solidFill>
                  <a:srgbClr val="3B6063"/>
                </a:solidFill>
              </a:rPr>
              <a:t>Lições que os tubarões nos ensinam</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Equilíbrio:</a:t>
            </a:r>
            <a:r>
              <a:rPr lang="pt-BR" sz="1600">
                <a:solidFill>
                  <a:schemeClr val="dk1"/>
                </a:solidFill>
              </a:rPr>
              <a:t> Cada espécie tem seu papel; o excesso ou a ausência pode desequilibrar todo o sistema.</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Resiliência:</a:t>
            </a:r>
            <a:r>
              <a:rPr lang="pt-BR" sz="1600">
                <a:solidFill>
                  <a:schemeClr val="dk1"/>
                </a:solidFill>
              </a:rPr>
              <a:t> A natureza encontra formas de se adaptar, mas sua capacidade não é infinita.</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Conexão:</a:t>
            </a:r>
            <a:r>
              <a:rPr lang="pt-BR" sz="1600">
                <a:solidFill>
                  <a:schemeClr val="dk1"/>
                </a:solidFill>
              </a:rPr>
              <a:t> Os oceanos estão interligados ao planeta inteiro, lembrando-nos da importância de ações coletivas.</a:t>
            </a:r>
            <a:endParaRPr sz="16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503" name="Google Shape;503;p72"/>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504" name="Google Shape;504;p72"/>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73"/>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400"/>
              </a:spcBef>
              <a:spcAft>
                <a:spcPts val="0"/>
              </a:spcAft>
              <a:buNone/>
            </a:pPr>
            <a:r>
              <a:rPr b="1" i="1" lang="pt-BR" sz="2400">
                <a:solidFill>
                  <a:srgbClr val="3B6063"/>
                </a:solidFill>
              </a:rPr>
              <a:t>Um Chamado à Ação</a:t>
            </a:r>
            <a:endParaRPr b="1" i="1" sz="2400">
              <a:solidFill>
                <a:srgbClr val="3B6063"/>
              </a:solidFill>
            </a:endParaRPr>
          </a:p>
          <a:p>
            <a:pPr indent="457200" lvl="0" marL="0" rtl="0" algn="just">
              <a:spcBef>
                <a:spcPts val="1200"/>
              </a:spcBef>
              <a:spcAft>
                <a:spcPts val="0"/>
              </a:spcAft>
              <a:buNone/>
            </a:pPr>
            <a:r>
              <a:rPr lang="pt-BR" sz="1600">
                <a:solidFill>
                  <a:schemeClr val="dk1"/>
                </a:solidFill>
              </a:rPr>
              <a:t>Com tantas ameaças enfrentadas pelos tubarões, a necessidade de ação nunca foi tão urgente. Proteger essas criaturas é proteger o futuro dos nossos oceanos.</a:t>
            </a:r>
            <a:endParaRPr sz="1600">
              <a:solidFill>
                <a:schemeClr val="dk1"/>
              </a:solidFill>
            </a:endParaRPr>
          </a:p>
          <a:p>
            <a:pPr indent="0" lvl="0" marL="0" rtl="0" algn="just">
              <a:spcBef>
                <a:spcPts val="1200"/>
              </a:spcBef>
              <a:spcAft>
                <a:spcPts val="0"/>
              </a:spcAft>
              <a:buNone/>
            </a:pPr>
            <a:r>
              <a:rPr b="1" lang="pt-BR" sz="1600">
                <a:solidFill>
                  <a:srgbClr val="3B6063"/>
                </a:solidFill>
              </a:rPr>
              <a:t>O que podemos fazer agora</a:t>
            </a:r>
            <a:endParaRPr b="1" sz="1600">
              <a:solidFill>
                <a:srgbClr val="3B6063"/>
              </a:solidFill>
            </a:endParaRPr>
          </a:p>
          <a:p>
            <a:pPr indent="-330200" lvl="0" marL="457200" rtl="0" algn="just">
              <a:spcBef>
                <a:spcPts val="1200"/>
              </a:spcBef>
              <a:spcAft>
                <a:spcPts val="0"/>
              </a:spcAft>
              <a:buClr>
                <a:schemeClr val="dk1"/>
              </a:buClr>
              <a:buSzPts val="1600"/>
              <a:buAutoNum type="arabicPeriod"/>
            </a:pPr>
            <a:r>
              <a:rPr b="1" lang="pt-BR" sz="1600">
                <a:solidFill>
                  <a:schemeClr val="dk1"/>
                </a:solidFill>
              </a:rPr>
              <a:t>Educar:</a:t>
            </a:r>
            <a:r>
              <a:rPr lang="pt-BR" sz="1600">
                <a:solidFill>
                  <a:schemeClr val="dk1"/>
                </a:solidFill>
              </a:rPr>
              <a:t> Espalhar informações sobre a verdadeira natureza dos tubarões.</a:t>
            </a:r>
            <a:endParaRPr sz="1600">
              <a:solidFill>
                <a:schemeClr val="dk1"/>
              </a:solidFill>
            </a:endParaRPr>
          </a:p>
          <a:p>
            <a:pPr indent="-330200" lvl="0" marL="457200" rtl="0" algn="just">
              <a:spcBef>
                <a:spcPts val="0"/>
              </a:spcBef>
              <a:spcAft>
                <a:spcPts val="0"/>
              </a:spcAft>
              <a:buClr>
                <a:schemeClr val="dk1"/>
              </a:buClr>
              <a:buSzPts val="1600"/>
              <a:buAutoNum type="arabicPeriod"/>
            </a:pPr>
            <a:r>
              <a:rPr b="1" lang="pt-BR" sz="1600">
                <a:solidFill>
                  <a:schemeClr val="dk1"/>
                </a:solidFill>
              </a:rPr>
              <a:t>Apoiar:</a:t>
            </a:r>
            <a:r>
              <a:rPr lang="pt-BR" sz="1600">
                <a:solidFill>
                  <a:schemeClr val="dk1"/>
                </a:solidFill>
              </a:rPr>
              <a:t> Participar de campanhas, assinar petições e contribuir com ONGs.</a:t>
            </a:r>
            <a:endParaRPr sz="1600">
              <a:solidFill>
                <a:schemeClr val="dk1"/>
              </a:solidFill>
            </a:endParaRPr>
          </a:p>
          <a:p>
            <a:pPr indent="-330200" lvl="0" marL="457200" rtl="0" algn="just">
              <a:spcBef>
                <a:spcPts val="0"/>
              </a:spcBef>
              <a:spcAft>
                <a:spcPts val="0"/>
              </a:spcAft>
              <a:buClr>
                <a:schemeClr val="dk1"/>
              </a:buClr>
              <a:buSzPts val="1600"/>
              <a:buAutoNum type="arabicPeriod"/>
            </a:pPr>
            <a:r>
              <a:rPr b="1" lang="pt-BR" sz="1600">
                <a:solidFill>
                  <a:schemeClr val="dk1"/>
                </a:solidFill>
              </a:rPr>
              <a:t>Preservar:</a:t>
            </a:r>
            <a:r>
              <a:rPr lang="pt-BR" sz="1600">
                <a:solidFill>
                  <a:schemeClr val="dk1"/>
                </a:solidFill>
              </a:rPr>
              <a:t> Reduzir nosso impacto ambiental, minimizando poluição e apoiando práticas sustentáveis.</a:t>
            </a:r>
            <a:endParaRPr sz="1600">
              <a:solidFill>
                <a:schemeClr val="dk1"/>
              </a:solidFill>
            </a:endParaRPr>
          </a:p>
          <a:p>
            <a:pPr indent="0" lvl="0" marL="0" rtl="0" algn="just">
              <a:spcBef>
                <a:spcPts val="1200"/>
              </a:spcBef>
              <a:spcAft>
                <a:spcPts val="0"/>
              </a:spcAft>
              <a:buNone/>
            </a:pPr>
            <a:r>
              <a:rPr b="1" lang="pt-BR" sz="1600">
                <a:solidFill>
                  <a:srgbClr val="3B6063"/>
                </a:solidFill>
              </a:rPr>
              <a:t>Mensagem Final:</a:t>
            </a:r>
            <a:r>
              <a:rPr lang="pt-BR" sz="1600">
                <a:solidFill>
                  <a:schemeClr val="dk1"/>
                </a:solidFill>
              </a:rPr>
              <a:t> Cada esforço conta, desde uma escolha consciente até o engajamento em iniciativas globais. A união de pequenos passos pode criar uma onda de mudanças.</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just">
              <a:spcBef>
                <a:spcPts val="1400"/>
              </a:spcBef>
              <a:spcAft>
                <a:spcPts val="0"/>
              </a:spcAft>
              <a:buNone/>
            </a:pPr>
            <a:r>
              <a:rPr b="1" i="1" lang="pt-BR" sz="2400">
                <a:solidFill>
                  <a:srgbClr val="3B6063"/>
                </a:solidFill>
              </a:rPr>
              <a:t>Os Oceanos e o Nosso Futuro</a:t>
            </a:r>
            <a:endParaRPr b="1" i="1" sz="2400">
              <a:solidFill>
                <a:srgbClr val="3B6063"/>
              </a:solidFill>
            </a:endParaRPr>
          </a:p>
          <a:p>
            <a:pPr indent="457200" lvl="0" marL="0" rtl="0" algn="just">
              <a:spcBef>
                <a:spcPts val="1200"/>
              </a:spcBef>
              <a:spcAft>
                <a:spcPts val="0"/>
              </a:spcAft>
              <a:buNone/>
            </a:pPr>
            <a:r>
              <a:rPr lang="pt-BR" sz="1600">
                <a:solidFill>
                  <a:schemeClr val="dk1"/>
                </a:solidFill>
              </a:rPr>
              <a:t>Os tubarões não são apenas criaturas marinhas; são indicadores da saúde dos oceanos. Sem eles, o equilíbrio se perde, afetando todo o planeta. Nosso futuro está diretamente ligado ao deles, e ao proteger os tubarões, estamos garantindo a saúde da Terra para as próximas gerações.</a:t>
            </a:r>
            <a:endParaRPr sz="16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510" name="Google Shape;510;p73"/>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511" name="Google Shape;511;p73"/>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74"/>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400"/>
              </a:spcBef>
              <a:spcAft>
                <a:spcPts val="0"/>
              </a:spcAft>
              <a:buNone/>
            </a:pPr>
            <a:r>
              <a:rPr b="1" i="1" lang="pt-BR" sz="2400">
                <a:solidFill>
                  <a:srgbClr val="3B6063"/>
                </a:solidFill>
              </a:rPr>
              <a:t>Um Mundo com Tubarões: Um Mundo de Esperança</a:t>
            </a:r>
            <a:endParaRPr b="1" i="1" sz="2400">
              <a:solidFill>
                <a:srgbClr val="3B6063"/>
              </a:solidFill>
            </a:endParaRPr>
          </a:p>
          <a:p>
            <a:pPr indent="457200" lvl="0" marL="0" rtl="0" algn="just">
              <a:spcBef>
                <a:spcPts val="1200"/>
              </a:spcBef>
              <a:spcAft>
                <a:spcPts val="1200"/>
              </a:spcAft>
              <a:buNone/>
            </a:pPr>
            <a:r>
              <a:rPr lang="pt-BR" sz="1600">
                <a:solidFill>
                  <a:schemeClr val="dk1"/>
                </a:solidFill>
              </a:rPr>
              <a:t>Imaginemos um futuro onde os oceanos estão cheios de vida, onde os tubarões nadam livres em águas limpas e saudáveis, e onde os humanos compreendem a importância de coexistir com todas as formas de vida. Este futuro é possível se agirmos agora.</a:t>
            </a:r>
            <a:endParaRPr sz="1600">
              <a:solidFill>
                <a:schemeClr val="dk1"/>
              </a:solidFill>
            </a:endParaRPr>
          </a:p>
        </p:txBody>
      </p:sp>
      <p:sp>
        <p:nvSpPr>
          <p:cNvPr id="517" name="Google Shape;517;p74"/>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518" name="Google Shape;518;p74"/>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58281"/>
        </a:solidFill>
      </p:bgPr>
    </p:bg>
    <p:spTree>
      <p:nvGrpSpPr>
        <p:cNvPr id="522" name="Shape 522"/>
        <p:cNvGrpSpPr/>
        <p:nvPr/>
      </p:nvGrpSpPr>
      <p:grpSpPr>
        <a:xfrm>
          <a:off x="0" y="0"/>
          <a:ext cx="0" cy="0"/>
          <a:chOff x="0" y="0"/>
          <a:chExt cx="0" cy="0"/>
        </a:xfrm>
      </p:grpSpPr>
      <p:sp>
        <p:nvSpPr>
          <p:cNvPr id="523" name="Google Shape;523;p75"/>
          <p:cNvSpPr/>
          <p:nvPr/>
        </p:nvSpPr>
        <p:spPr>
          <a:xfrm>
            <a:off x="837300" y="40356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24" name="Google Shape;524;p75"/>
          <p:cNvSpPr txBox="1"/>
          <p:nvPr/>
        </p:nvSpPr>
        <p:spPr>
          <a:xfrm>
            <a:off x="837300" y="4280850"/>
            <a:ext cx="5885400" cy="21303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lang="pt-BR" sz="1600">
                <a:solidFill>
                  <a:schemeClr val="lt1"/>
                </a:solidFill>
              </a:rPr>
              <a:t>Os tubarões são guardiões silenciosos dos oceanos, carregando em si a sabedoria de milhões de anos de evolução. Eles não apenas nos inspiram com sua força e resiliência, mas também nos desafiam a ser melhores administradores do planeta. Ao proteger os tubarões, protegemos os oceanos. E ao proteger os oceanos, garantimos nosso próprio futuro.</a:t>
            </a:r>
            <a:endParaRPr sz="1600">
              <a:solidFill>
                <a:schemeClr val="lt1"/>
              </a:solidFill>
            </a:endParaRPr>
          </a:p>
        </p:txBody>
      </p:sp>
      <p:sp>
        <p:nvSpPr>
          <p:cNvPr id="525" name="Google Shape;525;p75"/>
          <p:cNvSpPr/>
          <p:nvPr/>
        </p:nvSpPr>
        <p:spPr>
          <a:xfrm>
            <a:off x="837300" y="6558300"/>
            <a:ext cx="5885400" cy="98100"/>
          </a:xfrm>
          <a:prstGeom prst="rect">
            <a:avLst/>
          </a:prstGeom>
          <a:solidFill>
            <a:srgbClr val="3B60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26" name="Google Shape;526;p75"/>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527" name="Google Shape;527;p75"/>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3CFC3"/>
        </a:solidFill>
      </p:bgPr>
    </p:bg>
    <p:spTree>
      <p:nvGrpSpPr>
        <p:cNvPr id="531" name="Shape 531"/>
        <p:cNvGrpSpPr/>
        <p:nvPr/>
      </p:nvGrpSpPr>
      <p:grpSpPr>
        <a:xfrm>
          <a:off x="0" y="0"/>
          <a:ext cx="0" cy="0"/>
          <a:chOff x="0" y="0"/>
          <a:chExt cx="0" cy="0"/>
        </a:xfrm>
      </p:grpSpPr>
      <p:pic>
        <p:nvPicPr>
          <p:cNvPr id="532" name="Google Shape;532;p76"/>
          <p:cNvPicPr preferRelativeResize="0"/>
          <p:nvPr/>
        </p:nvPicPr>
        <p:blipFill>
          <a:blip r:embed="rId3">
            <a:alphaModFix/>
          </a:blip>
          <a:stretch>
            <a:fillRect/>
          </a:stretch>
        </p:blipFill>
        <p:spPr>
          <a:xfrm>
            <a:off x="0" y="6371995"/>
            <a:ext cx="7560000" cy="4320005"/>
          </a:xfrm>
          <a:prstGeom prst="rect">
            <a:avLst/>
          </a:prstGeom>
          <a:noFill/>
          <a:ln>
            <a:noFill/>
          </a:ln>
        </p:spPr>
      </p:pic>
      <p:sp>
        <p:nvSpPr>
          <p:cNvPr id="533" name="Google Shape;533;p76"/>
          <p:cNvSpPr txBox="1"/>
          <p:nvPr/>
        </p:nvSpPr>
        <p:spPr>
          <a:xfrm>
            <a:off x="230850" y="4545600"/>
            <a:ext cx="70983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4000">
                <a:solidFill>
                  <a:srgbClr val="00404D"/>
                </a:solidFill>
                <a:latin typeface="Roboto Serif"/>
                <a:ea typeface="Roboto Serif"/>
                <a:cs typeface="Roboto Serif"/>
                <a:sym typeface="Roboto Serif"/>
              </a:rPr>
              <a:t>AGRADECIMENTOS</a:t>
            </a:r>
            <a:endParaRPr b="1" sz="4000">
              <a:solidFill>
                <a:srgbClr val="00404D"/>
              </a:solidFill>
              <a:latin typeface="Roboto Serif"/>
              <a:ea typeface="Roboto Serif"/>
              <a:cs typeface="Roboto Serif"/>
              <a:sym typeface="Roboto Serif"/>
            </a:endParaRPr>
          </a:p>
        </p:txBody>
      </p:sp>
      <p:sp>
        <p:nvSpPr>
          <p:cNvPr id="534" name="Google Shape;534;p76"/>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535" name="Google Shape;535;p76"/>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pic>
        <p:nvPicPr>
          <p:cNvPr id="540" name="Google Shape;540;p77"/>
          <p:cNvPicPr preferRelativeResize="0"/>
          <p:nvPr/>
        </p:nvPicPr>
        <p:blipFill rotWithShape="1">
          <a:blip r:embed="rId3">
            <a:alphaModFix/>
          </a:blip>
          <a:srcRect b="8883" l="26084" r="26591" t="0"/>
          <a:stretch/>
        </p:blipFill>
        <p:spPr>
          <a:xfrm rot="3603214">
            <a:off x="2894229" y="883554"/>
            <a:ext cx="1771538" cy="3410813"/>
          </a:xfrm>
          <a:prstGeom prst="rect">
            <a:avLst/>
          </a:prstGeom>
          <a:noFill/>
          <a:ln>
            <a:noFill/>
          </a:ln>
        </p:spPr>
      </p:pic>
      <p:sp>
        <p:nvSpPr>
          <p:cNvPr id="541" name="Google Shape;541;p77"/>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ctr">
              <a:spcBef>
                <a:spcPts val="1400"/>
              </a:spcBef>
              <a:spcAft>
                <a:spcPts val="0"/>
              </a:spcAft>
              <a:buNone/>
            </a:pPr>
            <a:r>
              <a:rPr b="1" lang="pt-BR" sz="2400">
                <a:solidFill>
                  <a:srgbClr val="3B6063"/>
                </a:solidFill>
              </a:rPr>
              <a:t>OBRIGADO POR LER ATÉ AQUI</a:t>
            </a:r>
            <a:endParaRPr b="1" sz="2400">
              <a:solidFill>
                <a:srgbClr val="3B6063"/>
              </a:solidFill>
            </a:endParaRPr>
          </a:p>
          <a:p>
            <a:pPr indent="457200" lvl="0" marL="0" rtl="0" algn="just">
              <a:spcBef>
                <a:spcPts val="1200"/>
              </a:spcBef>
              <a:spcAft>
                <a:spcPts val="0"/>
              </a:spcAft>
              <a:buNone/>
            </a:pPr>
            <a:r>
              <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spcBef>
                <a:spcPts val="1200"/>
              </a:spcBef>
              <a:spcAft>
                <a:spcPts val="0"/>
              </a:spcAft>
              <a:buNone/>
            </a:pPr>
            <a:r>
              <a:t/>
            </a:r>
            <a:endParaRPr sz="1600">
              <a:solidFill>
                <a:schemeClr val="dk1"/>
              </a:solidFill>
            </a:endParaRPr>
          </a:p>
          <a:p>
            <a:pPr indent="0" lvl="0" marL="0" rtl="0" algn="ctr">
              <a:spcBef>
                <a:spcPts val="1200"/>
              </a:spcBef>
              <a:spcAft>
                <a:spcPts val="0"/>
              </a:spcAft>
              <a:buNone/>
            </a:pPr>
            <a:r>
              <a:rPr lang="pt-BR" sz="1600">
                <a:solidFill>
                  <a:schemeClr val="dk1"/>
                </a:solidFill>
              </a:rPr>
              <a:t>Esse Ebook foi gerado por IA, e diagramado por humano</a:t>
            </a:r>
            <a:endParaRPr sz="1600">
              <a:solidFill>
                <a:schemeClr val="dk1"/>
              </a:solidFill>
            </a:endParaRPr>
          </a:p>
          <a:p>
            <a:pPr indent="0" lvl="0" marL="0" rtl="0" algn="ctr">
              <a:spcBef>
                <a:spcPts val="1200"/>
              </a:spcBef>
              <a:spcAft>
                <a:spcPts val="0"/>
              </a:spcAft>
              <a:buNone/>
            </a:pPr>
            <a:r>
              <a:rPr lang="pt-BR" sz="1600">
                <a:solidFill>
                  <a:schemeClr val="dk1"/>
                </a:solidFill>
              </a:rPr>
              <a:t>O passo a passo se encontra no meu Github</a:t>
            </a:r>
            <a:endParaRPr sz="1600">
              <a:solidFill>
                <a:schemeClr val="dk1"/>
              </a:solidFill>
            </a:endParaRPr>
          </a:p>
          <a:p>
            <a:pPr indent="0" lvl="0" marL="0" rtl="0" algn="ctr">
              <a:spcBef>
                <a:spcPts val="1200"/>
              </a:spcBef>
              <a:spcAft>
                <a:spcPts val="0"/>
              </a:spcAft>
              <a:buNone/>
            </a:pPr>
            <a:r>
              <a:t/>
            </a:r>
            <a:endParaRPr sz="1600">
              <a:solidFill>
                <a:schemeClr val="dk1"/>
              </a:solidFill>
            </a:endParaRPr>
          </a:p>
          <a:p>
            <a:pPr indent="0" lvl="0" marL="0" rtl="0" algn="ctr">
              <a:spcBef>
                <a:spcPts val="1200"/>
              </a:spcBef>
              <a:spcAft>
                <a:spcPts val="0"/>
              </a:spcAft>
              <a:buNone/>
            </a:pPr>
            <a:r>
              <a:rPr lang="pt-BR" sz="1600">
                <a:solidFill>
                  <a:schemeClr val="dk1"/>
                </a:solidFill>
              </a:rPr>
              <a:t>Esse conteúdo foi gerado com fins didáticos de construção, não foi realizado uma validação cuidadosa humana no conteúdo e pode conter erros gerados por uma IA</a:t>
            </a:r>
            <a:endParaRPr sz="1600">
              <a:solidFill>
                <a:schemeClr val="dk1"/>
              </a:solidFill>
            </a:endParaRPr>
          </a:p>
          <a:p>
            <a:pPr indent="0" lvl="0" marL="0" rtl="0" algn="ctr">
              <a:spcBef>
                <a:spcPts val="1200"/>
              </a:spcBef>
              <a:spcAft>
                <a:spcPts val="0"/>
              </a:spcAft>
              <a:buNone/>
            </a:pPr>
            <a:r>
              <a:t/>
            </a:r>
            <a:endParaRPr sz="1600">
              <a:solidFill>
                <a:schemeClr val="dk1"/>
              </a:solidFill>
            </a:endParaRPr>
          </a:p>
          <a:p>
            <a:pPr indent="0" lvl="0" marL="0" rtl="0" algn="ctr">
              <a:spcBef>
                <a:spcPts val="1200"/>
              </a:spcBef>
              <a:spcAft>
                <a:spcPts val="0"/>
              </a:spcAft>
              <a:buNone/>
            </a:pPr>
            <a:r>
              <a:t/>
            </a:r>
            <a:endParaRPr sz="1600">
              <a:solidFill>
                <a:schemeClr val="dk1"/>
              </a:solidFill>
            </a:endParaRPr>
          </a:p>
          <a:p>
            <a:pPr indent="0" lvl="0" marL="0" rtl="0" algn="ctr">
              <a:spcBef>
                <a:spcPts val="1200"/>
              </a:spcBef>
              <a:spcAft>
                <a:spcPts val="0"/>
              </a:spcAft>
              <a:buNone/>
            </a:pPr>
            <a:r>
              <a:t/>
            </a:r>
            <a:endParaRPr sz="1600">
              <a:solidFill>
                <a:schemeClr val="dk1"/>
              </a:solidFill>
            </a:endParaRPr>
          </a:p>
          <a:p>
            <a:pPr indent="0" lvl="0" marL="0" rtl="0" algn="ctr">
              <a:spcBef>
                <a:spcPts val="1200"/>
              </a:spcBef>
              <a:spcAft>
                <a:spcPts val="1200"/>
              </a:spcAft>
              <a:buNone/>
            </a:pPr>
            <a:r>
              <a:rPr lang="pt-BR" sz="1400">
                <a:solidFill>
                  <a:schemeClr val="dk1"/>
                </a:solidFill>
              </a:rPr>
              <a:t>https://github.com/BeatrizBastosBorges/prompts-recipe-to-create-a-ebook</a:t>
            </a:r>
            <a:endParaRPr sz="1400">
              <a:solidFill>
                <a:schemeClr val="dk1"/>
              </a:solidFill>
            </a:endParaRPr>
          </a:p>
        </p:txBody>
      </p:sp>
      <p:pic>
        <p:nvPicPr>
          <p:cNvPr id="542" name="Google Shape;542;p77"/>
          <p:cNvPicPr preferRelativeResize="0"/>
          <p:nvPr/>
        </p:nvPicPr>
        <p:blipFill>
          <a:blip r:embed="rId4">
            <a:alphaModFix/>
          </a:blip>
          <a:stretch>
            <a:fillRect/>
          </a:stretch>
        </p:blipFill>
        <p:spPr>
          <a:xfrm>
            <a:off x="3176988" y="6019222"/>
            <a:ext cx="1206000" cy="1013050"/>
          </a:xfrm>
          <a:prstGeom prst="rect">
            <a:avLst/>
          </a:prstGeom>
          <a:noFill/>
          <a:ln>
            <a:noFill/>
          </a:ln>
        </p:spPr>
      </p:pic>
      <p:sp>
        <p:nvSpPr>
          <p:cNvPr id="543" name="Google Shape;543;p77"/>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544" name="Google Shape;544;p77"/>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3CFC3"/>
        </a:solidFill>
      </p:bgPr>
    </p:bg>
    <p:spTree>
      <p:nvGrpSpPr>
        <p:cNvPr id="100" name="Shape 100"/>
        <p:cNvGrpSpPr/>
        <p:nvPr/>
      </p:nvGrpSpPr>
      <p:grpSpPr>
        <a:xfrm>
          <a:off x="0" y="0"/>
          <a:ext cx="0" cy="0"/>
          <a:chOff x="0" y="0"/>
          <a:chExt cx="0" cy="0"/>
        </a:xfrm>
      </p:grpSpPr>
      <p:pic>
        <p:nvPicPr>
          <p:cNvPr id="101" name="Google Shape;101;p19"/>
          <p:cNvPicPr preferRelativeResize="0"/>
          <p:nvPr/>
        </p:nvPicPr>
        <p:blipFill>
          <a:blip r:embed="rId3">
            <a:alphaModFix/>
          </a:blip>
          <a:stretch>
            <a:fillRect/>
          </a:stretch>
        </p:blipFill>
        <p:spPr>
          <a:xfrm>
            <a:off x="0" y="6371995"/>
            <a:ext cx="7560000" cy="4320005"/>
          </a:xfrm>
          <a:prstGeom prst="rect">
            <a:avLst/>
          </a:prstGeom>
          <a:noFill/>
          <a:ln>
            <a:noFill/>
          </a:ln>
        </p:spPr>
      </p:pic>
      <p:sp>
        <p:nvSpPr>
          <p:cNvPr id="102" name="Google Shape;102;p19"/>
          <p:cNvSpPr/>
          <p:nvPr/>
        </p:nvSpPr>
        <p:spPr>
          <a:xfrm>
            <a:off x="2456730" y="2071550"/>
            <a:ext cx="2646551" cy="2244450"/>
          </a:xfrm>
          <a:prstGeom prst="rect">
            <a:avLst/>
          </a:prstGeom>
        </p:spPr>
        <p:txBody>
          <a:bodyPr>
            <a:prstTxWarp prst="textPlain"/>
          </a:bodyPr>
          <a:lstStyle/>
          <a:p>
            <a:pPr lvl="0" algn="ctr"/>
            <a:r>
              <a:rPr b="1" i="0">
                <a:ln cap="flat" cmpd="sng" w="76200">
                  <a:solidFill>
                    <a:srgbClr val="00404D"/>
                  </a:solidFill>
                  <a:prstDash val="solid"/>
                  <a:round/>
                  <a:headEnd len="sm" w="sm" type="none"/>
                  <a:tailEnd len="sm" w="sm" type="none"/>
                </a:ln>
                <a:noFill/>
                <a:latin typeface="Arial"/>
              </a:rPr>
              <a:t>02</a:t>
            </a:r>
          </a:p>
        </p:txBody>
      </p:sp>
      <p:sp>
        <p:nvSpPr>
          <p:cNvPr id="103" name="Google Shape;103;p19"/>
          <p:cNvSpPr txBox="1"/>
          <p:nvPr/>
        </p:nvSpPr>
        <p:spPr>
          <a:xfrm>
            <a:off x="1386600" y="4732925"/>
            <a:ext cx="47868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pt-BR" sz="4000">
                <a:solidFill>
                  <a:srgbClr val="00404D"/>
                </a:solidFill>
                <a:latin typeface="Roboto Serif"/>
                <a:ea typeface="Roboto Serif"/>
                <a:cs typeface="Roboto Serif"/>
                <a:sym typeface="Roboto Serif"/>
              </a:rPr>
              <a:t>A HISTÓRIA EVOLUTIVA DOS TUBARÕES</a:t>
            </a:r>
            <a:endParaRPr b="1" sz="4000">
              <a:solidFill>
                <a:srgbClr val="00404D"/>
              </a:solidFill>
              <a:latin typeface="Roboto Serif"/>
              <a:ea typeface="Roboto Serif"/>
              <a:cs typeface="Roboto Serif"/>
              <a:sym typeface="Roboto Serif"/>
            </a:endParaRPr>
          </a:p>
        </p:txBody>
      </p:sp>
      <p:sp>
        <p:nvSpPr>
          <p:cNvPr id="104" name="Google Shape;104;p19"/>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05" name="Google Shape;105;p19"/>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457200" lvl="0" marL="0" rtl="0" algn="just">
              <a:spcBef>
                <a:spcPts val="0"/>
              </a:spcBef>
              <a:spcAft>
                <a:spcPts val="0"/>
              </a:spcAft>
              <a:buNone/>
            </a:pPr>
            <a:r>
              <a:rPr lang="pt-BR" sz="1600">
                <a:solidFill>
                  <a:schemeClr val="dk1"/>
                </a:solidFill>
              </a:rPr>
              <a:t>Os tubarões são algumas das criaturas mais antigas e resilientes da Terra, tendo habitado os oceanos por mais de 400 milhões de anos. Eles não apenas sobreviveram a eventos de extinção em massa que eliminaram outras espécies, como também evoluíram para se tornarem predadores altamente adaptados. Neste capítulo, exploraremos a fascinante história evolutiva dos tubarões e como eles se tornaram as máquinas naturais perfeitas que conhecemos hoje.</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A Origem dos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Os primeiros ancestrais dos tubarões surgiram no período Devoniano, conhecido como "A Era dos Peixes", há cerca de 420 milhões de anos. Esses proto-tubarões eram muito diferentes das espécies modernas, com esqueletos cartilaginosos, dentes rudimentares e corpos menos aerodinâmicos.</a:t>
            </a:r>
            <a:endParaRPr sz="1600">
              <a:solidFill>
                <a:schemeClr val="dk1"/>
              </a:solidFill>
            </a:endParaRPr>
          </a:p>
          <a:p>
            <a:pPr indent="0" lvl="0" marL="0" rtl="0" algn="just">
              <a:spcBef>
                <a:spcPts val="1200"/>
              </a:spcBef>
              <a:spcAft>
                <a:spcPts val="0"/>
              </a:spcAft>
              <a:buNone/>
            </a:pPr>
            <a:r>
              <a:rPr b="1" lang="pt-BR" sz="1600">
                <a:solidFill>
                  <a:srgbClr val="3B6063"/>
                </a:solidFill>
              </a:rPr>
              <a:t>Fatos sobre os primeiros tubarões:</a:t>
            </a:r>
            <a:endParaRPr b="1" sz="1600">
              <a:solidFill>
                <a:srgbClr val="3B6063"/>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Cladoselache:</a:t>
            </a:r>
            <a:r>
              <a:rPr lang="pt-BR" sz="1600">
                <a:solidFill>
                  <a:schemeClr val="dk1"/>
                </a:solidFill>
              </a:rPr>
              <a:t> Um dos primeiros tubarões conhecidos, viveu há 370 milhões de anos. Diferente dos tubarões modernos, tinha corpo mais curto e nadadeiras rígidas.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Stethacanthus:</a:t>
            </a:r>
            <a:r>
              <a:rPr lang="pt-BR" sz="1600">
                <a:solidFill>
                  <a:schemeClr val="dk1"/>
                </a:solidFill>
              </a:rPr>
              <a:t> Tubarão pré-histórico com uma barbatana dorsal em formato de "bigorna", possivelmente usada para atração ou defesa.</a:t>
            </a:r>
            <a:endParaRPr sz="1600">
              <a:solidFill>
                <a:schemeClr val="dk1"/>
              </a:solidFill>
            </a:endParaRPr>
          </a:p>
          <a:p>
            <a:pPr indent="457200" lvl="0" marL="0" rtl="0" algn="just">
              <a:spcBef>
                <a:spcPts val="1200"/>
              </a:spcBef>
              <a:spcAft>
                <a:spcPts val="0"/>
              </a:spcAft>
              <a:buNone/>
            </a:pPr>
            <a:r>
              <a:rPr lang="pt-BR" sz="1600">
                <a:solidFill>
                  <a:schemeClr val="dk1"/>
                </a:solidFill>
              </a:rPr>
              <a:t>Durante este período, os oceanos eram dominados por artrópodes gigantes, peixes blindados e outras criaturas marinhas primitivas. Os tubarões, mesmo em sua forma inicial, mostraram habilidades predatórias que os ajudaram a prosperar.</a:t>
            </a:r>
            <a:endParaRPr sz="1600">
              <a:solidFill>
                <a:schemeClr val="dk1"/>
              </a:solidFill>
            </a:endParaRPr>
          </a:p>
          <a:p>
            <a:pPr indent="457200" lvl="0" marL="0" rtl="0" algn="just">
              <a:spcBef>
                <a:spcPts val="1200"/>
              </a:spcBef>
              <a:spcAft>
                <a:spcPts val="0"/>
              </a:spcAft>
              <a:buNone/>
            </a:pPr>
            <a:r>
              <a:t/>
            </a:r>
            <a:endParaRPr b="1" sz="16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111" name="Google Shape;111;p20"/>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12" name="Google Shape;112;p20"/>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idx="1" type="body"/>
          </p:nvPr>
        </p:nvSpPr>
        <p:spPr>
          <a:xfrm>
            <a:off x="687600" y="914400"/>
            <a:ext cx="6184800" cy="8863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Clr>
                <a:schemeClr val="dk1"/>
              </a:buClr>
              <a:buSzPts val="1100"/>
              <a:buFont typeface="Arial"/>
              <a:buNone/>
            </a:pPr>
            <a:r>
              <a:rPr b="1" i="1" lang="pt-BR" sz="2400">
                <a:solidFill>
                  <a:srgbClr val="3B6063"/>
                </a:solidFill>
              </a:rPr>
              <a:t>A Era de Ouro dos Tubarões</a:t>
            </a:r>
            <a:endParaRPr b="1" i="1" sz="2400">
              <a:solidFill>
                <a:srgbClr val="3B6063"/>
              </a:solidFill>
            </a:endParaRPr>
          </a:p>
          <a:p>
            <a:pPr indent="457200" lvl="0" marL="0" rtl="0" algn="just">
              <a:spcBef>
                <a:spcPts val="1200"/>
              </a:spcBef>
              <a:spcAft>
                <a:spcPts val="0"/>
              </a:spcAft>
              <a:buNone/>
            </a:pPr>
            <a:r>
              <a:rPr lang="pt-BR" sz="1600">
                <a:solidFill>
                  <a:schemeClr val="dk1"/>
                </a:solidFill>
              </a:rPr>
              <a:t>Durante o período Carbonífero, há cerca de 300 milhões de anos, os tubarões passaram por uma explosão de diversificação, tornando-se os principais predadores dos oceanos.</a:t>
            </a:r>
            <a:endParaRPr sz="1600">
              <a:solidFill>
                <a:schemeClr val="dk1"/>
              </a:solidFill>
            </a:endParaRPr>
          </a:p>
          <a:p>
            <a:pPr indent="-330200" lvl="0" marL="457200" rtl="0" algn="just">
              <a:spcBef>
                <a:spcPts val="1200"/>
              </a:spcBef>
              <a:spcAft>
                <a:spcPts val="0"/>
              </a:spcAft>
              <a:buClr>
                <a:schemeClr val="dk1"/>
              </a:buClr>
              <a:buSzPts val="1600"/>
              <a:buChar char="●"/>
            </a:pPr>
            <a:r>
              <a:rPr b="1" lang="pt-BR" sz="1600">
                <a:solidFill>
                  <a:schemeClr val="dk1"/>
                </a:solidFill>
              </a:rPr>
              <a:t>Esqueleto de cartilagem:</a:t>
            </a:r>
            <a:r>
              <a:rPr lang="pt-BR" sz="1600">
                <a:solidFill>
                  <a:schemeClr val="dk1"/>
                </a:solidFill>
              </a:rPr>
              <a:t> Tornou-os mais leves e rápidos na água.</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Dentes substituíveis:</a:t>
            </a:r>
            <a:r>
              <a:rPr lang="pt-BR" sz="1600">
                <a:solidFill>
                  <a:schemeClr val="dk1"/>
                </a:solidFill>
              </a:rPr>
              <a:t> Uma adaptação revolucionária que lhes permitiu manter eficiência máxima como caçadores.</a:t>
            </a:r>
            <a:endParaRPr sz="1600">
              <a:solidFill>
                <a:schemeClr val="dk1"/>
              </a:solidFill>
            </a:endParaRPr>
          </a:p>
          <a:p>
            <a:pPr indent="-330200" lvl="0" marL="457200" rtl="0" algn="just">
              <a:spcBef>
                <a:spcPts val="0"/>
              </a:spcBef>
              <a:spcAft>
                <a:spcPts val="0"/>
              </a:spcAft>
              <a:buClr>
                <a:schemeClr val="dk1"/>
              </a:buClr>
              <a:buSzPts val="1600"/>
              <a:buChar char="●"/>
            </a:pPr>
            <a:r>
              <a:rPr b="1" lang="pt-BR" sz="1600">
                <a:solidFill>
                  <a:schemeClr val="dk1"/>
                </a:solidFill>
              </a:rPr>
              <a:t>Ampolas de Lorenzini:</a:t>
            </a:r>
            <a:r>
              <a:rPr lang="pt-BR" sz="1600">
                <a:solidFill>
                  <a:schemeClr val="dk1"/>
                </a:solidFill>
              </a:rPr>
              <a:t> Essas estruturas, usadas para detectar campos elétricos, começaram a se desenvolver, dando-lhes uma vantagem em detectar presas escondidas.</a:t>
            </a:r>
            <a:endParaRPr sz="1600">
              <a:solidFill>
                <a:schemeClr val="dk1"/>
              </a:solidFill>
            </a:endParaRPr>
          </a:p>
          <a:p>
            <a:pPr indent="0" lvl="0" marL="0" rtl="0" algn="just">
              <a:spcBef>
                <a:spcPts val="1200"/>
              </a:spcBef>
              <a:spcAft>
                <a:spcPts val="0"/>
              </a:spcAft>
              <a:buNone/>
            </a:pPr>
            <a:r>
              <a:rPr b="1" lang="pt-BR" sz="1600">
                <a:solidFill>
                  <a:schemeClr val="dk1"/>
                </a:solidFill>
              </a:rPr>
              <a:t>	</a:t>
            </a:r>
            <a:r>
              <a:rPr lang="pt-BR" sz="1600">
                <a:solidFill>
                  <a:schemeClr val="dk1"/>
                </a:solidFill>
              </a:rPr>
              <a:t>No entanto, os tubarões também enfrentaram desafios. Diversos eventos de extinção em massa ao longo dos períodos Permiano e Triássico dizimaram inúmeras espécies. Apesar disso, eles sobreviveram e continuaram a evoluir.</a:t>
            </a:r>
            <a:endParaRPr sz="1600">
              <a:solidFill>
                <a:schemeClr val="dk1"/>
              </a:solidFill>
            </a:endParaRPr>
          </a:p>
          <a:p>
            <a:pPr indent="457200" lvl="0" marL="0" rtl="0" algn="just">
              <a:spcBef>
                <a:spcPts val="1200"/>
              </a:spcBef>
              <a:spcAft>
                <a:spcPts val="0"/>
              </a:spcAft>
              <a:buNone/>
            </a:pPr>
            <a:r>
              <a:t/>
            </a:r>
            <a:endParaRPr sz="1600">
              <a:solidFill>
                <a:schemeClr val="dk1"/>
              </a:solidFill>
            </a:endParaRPr>
          </a:p>
          <a:p>
            <a:pPr indent="0" lvl="0" marL="0" rtl="0" algn="just">
              <a:lnSpc>
                <a:spcPct val="100000"/>
              </a:lnSpc>
              <a:spcBef>
                <a:spcPts val="1200"/>
              </a:spcBef>
              <a:spcAft>
                <a:spcPts val="0"/>
              </a:spcAft>
              <a:buNone/>
            </a:pPr>
            <a:r>
              <a:rPr b="1" i="1" lang="pt-BR" sz="2400">
                <a:solidFill>
                  <a:srgbClr val="3B6063"/>
                </a:solidFill>
              </a:rPr>
              <a:t>Os Tubarões no Tempo dos Dinossauros</a:t>
            </a:r>
            <a:endParaRPr b="1" i="1" sz="2400">
              <a:solidFill>
                <a:srgbClr val="3B6063"/>
              </a:solidFill>
            </a:endParaRPr>
          </a:p>
          <a:p>
            <a:pPr indent="457200" lvl="0" marL="0" rtl="0" algn="just">
              <a:spcBef>
                <a:spcPts val="1200"/>
              </a:spcBef>
              <a:spcAft>
                <a:spcPts val="0"/>
              </a:spcAft>
              <a:buNone/>
            </a:pPr>
            <a:r>
              <a:rPr lang="pt-BR" sz="1600">
                <a:solidFill>
                  <a:schemeClr val="dk1"/>
                </a:solidFill>
              </a:rPr>
              <a:t>Durante a era Mesozoica (Triássico, Jurássico e Cretáceo), os tubarões coexistiram com dinossauros e adaptaram-se a novos nichos. Algumas espécies, como o </a:t>
            </a:r>
            <a:r>
              <a:rPr b="1" lang="pt-BR" sz="1600">
                <a:solidFill>
                  <a:schemeClr val="dk1"/>
                </a:solidFill>
              </a:rPr>
              <a:t>Cretodus</a:t>
            </a:r>
            <a:r>
              <a:rPr lang="pt-BR" sz="1600">
                <a:solidFill>
                  <a:schemeClr val="dk1"/>
                </a:solidFill>
              </a:rPr>
              <a:t>, cresceram até tamanhos gigantescos, rivalizando com os predadores mais temidos da época.</a:t>
            </a:r>
            <a:endParaRPr b="1" sz="1600">
              <a:solidFill>
                <a:srgbClr val="3B6063"/>
              </a:solidFill>
            </a:endParaRPr>
          </a:p>
          <a:p>
            <a:pPr indent="0" lvl="0" marL="0" rtl="0" algn="just">
              <a:spcBef>
                <a:spcPts val="1200"/>
              </a:spcBef>
              <a:spcAft>
                <a:spcPts val="0"/>
              </a:spcAft>
              <a:buNone/>
            </a:pPr>
            <a:r>
              <a:rPr b="1" lang="pt-BR" sz="1600">
                <a:solidFill>
                  <a:srgbClr val="3B6063"/>
                </a:solidFill>
              </a:rPr>
              <a:t>Megalodon: O Gigante dos Mares</a:t>
            </a:r>
            <a:endParaRPr b="1" sz="1600">
              <a:solidFill>
                <a:srgbClr val="3B6063"/>
              </a:solidFill>
            </a:endParaRPr>
          </a:p>
          <a:p>
            <a:pPr indent="0" lvl="0" marL="0" rtl="0" algn="just">
              <a:spcBef>
                <a:spcPts val="1200"/>
              </a:spcBef>
              <a:spcAft>
                <a:spcPts val="0"/>
              </a:spcAft>
              <a:buNone/>
            </a:pPr>
            <a:r>
              <a:rPr lang="pt-BR" sz="1600">
                <a:solidFill>
                  <a:schemeClr val="dk1"/>
                </a:solidFill>
              </a:rPr>
              <a:t>	Embora o famoso Megalodon tenha surgido muito após os dinossauros, por volta de 23 milhões de anos atrás, ele é um dos tubarões mais icônicos da história evolutiva. Com até 18 metros  </a:t>
            </a:r>
            <a:endParaRPr sz="1600">
              <a:solidFill>
                <a:schemeClr val="dk1"/>
              </a:solidFill>
            </a:endParaRPr>
          </a:p>
          <a:p>
            <a:pPr indent="457200" lvl="0" marL="0" rtl="0" algn="just">
              <a:spcBef>
                <a:spcPts val="1200"/>
              </a:spcBef>
              <a:spcAft>
                <a:spcPts val="0"/>
              </a:spcAft>
              <a:buNone/>
            </a:pPr>
            <a:r>
              <a:t/>
            </a:r>
            <a:endParaRPr b="1" sz="1600">
              <a:solidFill>
                <a:schemeClr val="dk1"/>
              </a:solidFill>
            </a:endParaRPr>
          </a:p>
          <a:p>
            <a:pPr indent="457200" lvl="0" marL="0" rtl="0" algn="just">
              <a:spcBef>
                <a:spcPts val="1200"/>
              </a:spcBef>
              <a:spcAft>
                <a:spcPts val="1200"/>
              </a:spcAft>
              <a:buNone/>
            </a:pPr>
            <a:r>
              <a:t/>
            </a:r>
            <a:endParaRPr sz="1600">
              <a:solidFill>
                <a:schemeClr val="dk1"/>
              </a:solidFill>
            </a:endParaRPr>
          </a:p>
        </p:txBody>
      </p:sp>
      <p:sp>
        <p:nvSpPr>
          <p:cNvPr id="118" name="Google Shape;118;p21"/>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BR">
                <a:solidFill>
                  <a:srgbClr val="00404D"/>
                </a:solidFill>
              </a:rPr>
              <a:t>‹#›</a:t>
            </a:fld>
            <a:endParaRPr>
              <a:solidFill>
                <a:srgbClr val="00404D"/>
              </a:solidFill>
            </a:endParaRPr>
          </a:p>
        </p:txBody>
      </p:sp>
      <p:sp>
        <p:nvSpPr>
          <p:cNvPr id="119" name="Google Shape;119;p21"/>
          <p:cNvSpPr txBox="1"/>
          <p:nvPr/>
        </p:nvSpPr>
        <p:spPr>
          <a:xfrm>
            <a:off x="2456700" y="9948775"/>
            <a:ext cx="264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800">
                <a:solidFill>
                  <a:srgbClr val="00404D"/>
                </a:solidFill>
              </a:rPr>
              <a:t>SUBNAUTICA SELVAGEM - BEATRIZ B. BORGES</a:t>
            </a:r>
            <a:endParaRPr sz="800">
              <a:solidFill>
                <a:srgbClr val="00404D"/>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